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Roboto Medium"/>
      <p:regular r:id="rId28"/>
      <p:bold r:id="rId29"/>
      <p:italic r:id="rId30"/>
      <p:boldItalic r:id="rId31"/>
    </p:embeddedFont>
    <p:embeddedFont>
      <p:font typeface="Roboto Mono Light"/>
      <p:regular r:id="rId32"/>
      <p:bold r:id="rId33"/>
      <p:italic r:id="rId34"/>
      <p:boldItalic r:id="rId35"/>
    </p:embeddedFont>
    <p:embeddedFont>
      <p:font typeface="Roboto Light"/>
      <p:regular r:id="rId36"/>
      <p:bold r:id="rId37"/>
      <p:italic r:id="rId38"/>
      <p:boldItalic r:id="rId39"/>
    </p:embeddedFont>
    <p:embeddedFont>
      <p:font typeface="Roboto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20" Type="http://schemas.openxmlformats.org/officeDocument/2006/relationships/slide" Target="slides/slide14.xml"/><Relationship Id="rId42" Type="http://schemas.openxmlformats.org/officeDocument/2006/relationships/font" Target="fonts/RobotoMono-italic.fntdata"/><Relationship Id="rId41"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Mono-boldItalic.fntdata"/><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edium-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boldItalic.fntdata"/><Relationship Id="rId30" Type="http://schemas.openxmlformats.org/officeDocument/2006/relationships/font" Target="fonts/RobotoMedium-italic.fntdata"/><Relationship Id="rId11" Type="http://schemas.openxmlformats.org/officeDocument/2006/relationships/slide" Target="slides/slide5.xml"/><Relationship Id="rId33" Type="http://schemas.openxmlformats.org/officeDocument/2006/relationships/font" Target="fonts/RobotoMonoLight-bold.fntdata"/><Relationship Id="rId10" Type="http://schemas.openxmlformats.org/officeDocument/2006/relationships/slide" Target="slides/slide4.xml"/><Relationship Id="rId32" Type="http://schemas.openxmlformats.org/officeDocument/2006/relationships/font" Target="fonts/RobotoMonoLight-regular.fntdata"/><Relationship Id="rId13" Type="http://schemas.openxmlformats.org/officeDocument/2006/relationships/slide" Target="slides/slide7.xml"/><Relationship Id="rId35" Type="http://schemas.openxmlformats.org/officeDocument/2006/relationships/font" Target="fonts/RobotoMonoLight-boldItalic.fntdata"/><Relationship Id="rId12" Type="http://schemas.openxmlformats.org/officeDocument/2006/relationships/slide" Target="slides/slide6.xml"/><Relationship Id="rId34" Type="http://schemas.openxmlformats.org/officeDocument/2006/relationships/font" Target="fonts/RobotoMonoLight-italic.fntdata"/><Relationship Id="rId15" Type="http://schemas.openxmlformats.org/officeDocument/2006/relationships/slide" Target="slides/slide9.xml"/><Relationship Id="rId37" Type="http://schemas.openxmlformats.org/officeDocument/2006/relationships/font" Target="fonts/RobotoLight-bold.fntdata"/><Relationship Id="rId14" Type="http://schemas.openxmlformats.org/officeDocument/2006/relationships/slide" Target="slides/slide8.xml"/><Relationship Id="rId36" Type="http://schemas.openxmlformats.org/officeDocument/2006/relationships/font" Target="fonts/RobotoLight-regular.fntdata"/><Relationship Id="rId17" Type="http://schemas.openxmlformats.org/officeDocument/2006/relationships/slide" Target="slides/slide11.xml"/><Relationship Id="rId39" Type="http://schemas.openxmlformats.org/officeDocument/2006/relationships/font" Target="fonts/RobotoLight-boldItalic.fntdata"/><Relationship Id="rId16" Type="http://schemas.openxmlformats.org/officeDocument/2006/relationships/slide" Target="slides/slide10.xml"/><Relationship Id="rId38" Type="http://schemas.openxmlformats.org/officeDocument/2006/relationships/font" Target="fonts/RobotoLigh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b37ce8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b37ce8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coming, I’m darren jennings. Chris asked me to speak as, </a:t>
            </a:r>
            <a:r>
              <a:rPr lang="en">
                <a:solidFill>
                  <a:schemeClr val="dk1"/>
                </a:solidFill>
              </a:rPr>
              <a:t>I am sad to say, </a:t>
            </a:r>
            <a:r>
              <a:rPr lang="en"/>
              <a:t>this will be my last meetup as a resident of California. </a:t>
            </a:r>
            <a:r>
              <a:rPr lang="en">
                <a:solidFill>
                  <a:schemeClr val="dk1"/>
                </a:solidFill>
              </a:rPr>
              <a:t>I will be leaving at the end of this month to move back to my hometown of Louisville KY.</a:t>
            </a:r>
            <a:r>
              <a:rPr lang="en"/>
              <a:t> Hope to make it back for work trips and hopefully it will coincide with these meetups! Before I go, I’d like to share what I’ve learned</a:t>
            </a:r>
            <a:r>
              <a:rPr lang="en"/>
              <a:t> building best in class autosuggest components.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37ce8df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b37ce8df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bc98293d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c98293d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bd4230c4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bd4230c4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d4230c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bd4230c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bd4230c4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bd4230c4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b37ce8df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b37ce8df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b37ce8df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b37ce8df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b37ce8df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b37ce8df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quick intro, on who I am. I’m Darren and you can find me most places as @darrenjennings twitter and github, including darrenjennings.dev which will redirect to guuu.io. I work for Kong here in San Francisco where I am tech lead over a mostly frontend team building interfaces for Kong’s enterprise admin dashboard, I spend most of my time writing Vue and a server side language Lua that Kong is written in. It’s an awesome product with awesome people… and of course we’re hiring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b3702d33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b3702d33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gonna cover what is an autosuggest component? How my library vue-autosuggest seeks to answer that question, and then dive into some of the implementations of what makes a good autosuggest component with data fetching, accessibility and styling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b37ce8d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b37ce8d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b37ce8df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b37ce8df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step back… what does the browser give 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b37ce8df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b37ce8df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bd8840f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bd8840f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b37ce8df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37ce8df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bd4230c4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bd4230c4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
    <p:spTree>
      <p:nvGrpSpPr>
        <p:cNvPr id="54" name="Shape 54"/>
        <p:cNvGrpSpPr/>
        <p:nvPr/>
      </p:nvGrpSpPr>
      <p:grpSpPr>
        <a:xfrm>
          <a:off x="0" y="0"/>
          <a:ext cx="0" cy="0"/>
          <a:chOff x="0" y="0"/>
          <a:chExt cx="0" cy="0"/>
        </a:xfrm>
      </p:grpSpPr>
      <p:sp>
        <p:nvSpPr>
          <p:cNvPr id="55" name="Google Shape;5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CUSTOM_1">
    <p:spTree>
      <p:nvGrpSpPr>
        <p:cNvPr id="56" name="Shape 56"/>
        <p:cNvGrpSpPr/>
        <p:nvPr/>
      </p:nvGrpSpPr>
      <p:grpSpPr>
        <a:xfrm>
          <a:off x="0" y="0"/>
          <a:ext cx="0" cy="0"/>
          <a:chOff x="0" y="0"/>
          <a:chExt cx="0" cy="0"/>
        </a:xfrm>
      </p:grpSpPr>
      <p:pic>
        <p:nvPicPr>
          <p:cNvPr id="57" name="Google Shape;57;p15"/>
          <p:cNvPicPr preferRelativeResize="0"/>
          <p:nvPr/>
        </p:nvPicPr>
        <p:blipFill>
          <a:blip r:embed="rId2">
            <a:alphaModFix/>
          </a:blip>
          <a:stretch>
            <a:fillRect/>
          </a:stretch>
        </p:blipFill>
        <p:spPr>
          <a:xfrm>
            <a:off x="0" y="-1130257"/>
            <a:ext cx="9143999" cy="6273758"/>
          </a:xfrm>
          <a:prstGeom prst="rect">
            <a:avLst/>
          </a:prstGeom>
          <a:noFill/>
          <a:ln>
            <a:noFill/>
          </a:ln>
        </p:spPr>
      </p:pic>
      <p:sp>
        <p:nvSpPr>
          <p:cNvPr id="58" name="Google Shape;5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CFE2F3"/>
                </a:solidFill>
              </a:defRPr>
            </a:lvl1pPr>
            <a:lvl2pPr lvl="1" rtl="0">
              <a:buNone/>
              <a:defRPr sz="1300">
                <a:solidFill>
                  <a:srgbClr val="CFE2F3"/>
                </a:solidFill>
              </a:defRPr>
            </a:lvl2pPr>
            <a:lvl3pPr lvl="2" rtl="0">
              <a:buNone/>
              <a:defRPr sz="1300">
                <a:solidFill>
                  <a:srgbClr val="CFE2F3"/>
                </a:solidFill>
              </a:defRPr>
            </a:lvl3pPr>
            <a:lvl4pPr lvl="3" rtl="0">
              <a:buNone/>
              <a:defRPr sz="1300">
                <a:solidFill>
                  <a:srgbClr val="CFE2F3"/>
                </a:solidFill>
              </a:defRPr>
            </a:lvl4pPr>
            <a:lvl5pPr lvl="4" rtl="0">
              <a:buNone/>
              <a:defRPr sz="1300">
                <a:solidFill>
                  <a:srgbClr val="CFE2F3"/>
                </a:solidFill>
              </a:defRPr>
            </a:lvl5pPr>
            <a:lvl6pPr lvl="5" rtl="0">
              <a:buNone/>
              <a:defRPr sz="1300">
                <a:solidFill>
                  <a:srgbClr val="CFE2F3"/>
                </a:solidFill>
              </a:defRPr>
            </a:lvl6pPr>
            <a:lvl7pPr lvl="6" rtl="0">
              <a:buNone/>
              <a:defRPr sz="1300">
                <a:solidFill>
                  <a:srgbClr val="CFE2F3"/>
                </a:solidFill>
              </a:defRPr>
            </a:lvl7pPr>
            <a:lvl8pPr lvl="7" rtl="0">
              <a:buNone/>
              <a:defRPr sz="1300">
                <a:solidFill>
                  <a:srgbClr val="CFE2F3"/>
                </a:solidFill>
              </a:defRPr>
            </a:lvl8pPr>
            <a:lvl9pPr lvl="8" rtl="0">
              <a:buNone/>
              <a:defRPr sz="1300">
                <a:solidFill>
                  <a:srgbClr val="CFE2F3"/>
                </a:solidFil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txBox="1"/>
          <p:nvPr>
            <p:ph type="title"/>
          </p:nvPr>
        </p:nvSpPr>
        <p:spPr>
          <a:xfrm>
            <a:off x="559850" y="29275"/>
            <a:ext cx="6319800" cy="17694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4800">
                <a:solidFill>
                  <a:srgbClr val="FFFFFF"/>
                </a:solidFill>
                <a:latin typeface="Roboto"/>
                <a:ea typeface="Roboto"/>
                <a:cs typeface="Roboto"/>
                <a:sym typeface="Roboto"/>
              </a:defRPr>
            </a:lvl1pPr>
            <a:lvl2pPr lvl="1" rtl="0">
              <a:spcBef>
                <a:spcPts val="0"/>
              </a:spcBef>
              <a:spcAft>
                <a:spcPts val="0"/>
              </a:spcAft>
              <a:buNone/>
              <a:defRPr b="1" sz="4800">
                <a:solidFill>
                  <a:srgbClr val="FFFFFF"/>
                </a:solidFill>
              </a:defRPr>
            </a:lvl2pPr>
            <a:lvl3pPr lvl="2" rtl="0">
              <a:spcBef>
                <a:spcPts val="0"/>
              </a:spcBef>
              <a:spcAft>
                <a:spcPts val="0"/>
              </a:spcAft>
              <a:buNone/>
              <a:defRPr b="1" sz="4800">
                <a:solidFill>
                  <a:srgbClr val="FFFFFF"/>
                </a:solidFill>
              </a:defRPr>
            </a:lvl3pPr>
            <a:lvl4pPr lvl="3" rtl="0">
              <a:spcBef>
                <a:spcPts val="0"/>
              </a:spcBef>
              <a:spcAft>
                <a:spcPts val="0"/>
              </a:spcAft>
              <a:buNone/>
              <a:defRPr b="1" sz="4800">
                <a:solidFill>
                  <a:srgbClr val="FFFFFF"/>
                </a:solidFill>
              </a:defRPr>
            </a:lvl4pPr>
            <a:lvl5pPr lvl="4" rtl="0">
              <a:spcBef>
                <a:spcPts val="0"/>
              </a:spcBef>
              <a:spcAft>
                <a:spcPts val="0"/>
              </a:spcAft>
              <a:buNone/>
              <a:defRPr b="1" sz="4800">
                <a:solidFill>
                  <a:srgbClr val="FFFFFF"/>
                </a:solidFill>
              </a:defRPr>
            </a:lvl5pPr>
            <a:lvl6pPr lvl="5" rtl="0">
              <a:spcBef>
                <a:spcPts val="0"/>
              </a:spcBef>
              <a:spcAft>
                <a:spcPts val="0"/>
              </a:spcAft>
              <a:buNone/>
              <a:defRPr b="1" sz="4800">
                <a:solidFill>
                  <a:srgbClr val="FFFFFF"/>
                </a:solidFill>
              </a:defRPr>
            </a:lvl6pPr>
            <a:lvl7pPr lvl="6" rtl="0">
              <a:spcBef>
                <a:spcPts val="0"/>
              </a:spcBef>
              <a:spcAft>
                <a:spcPts val="0"/>
              </a:spcAft>
              <a:buNone/>
              <a:defRPr b="1" sz="4800">
                <a:solidFill>
                  <a:srgbClr val="FFFFFF"/>
                </a:solidFill>
              </a:defRPr>
            </a:lvl7pPr>
            <a:lvl8pPr lvl="7" rtl="0">
              <a:spcBef>
                <a:spcPts val="0"/>
              </a:spcBef>
              <a:spcAft>
                <a:spcPts val="0"/>
              </a:spcAft>
              <a:buNone/>
              <a:defRPr b="1" sz="4800">
                <a:solidFill>
                  <a:srgbClr val="FFFFFF"/>
                </a:solidFill>
              </a:defRPr>
            </a:lvl8pPr>
            <a:lvl9pPr lvl="8" rtl="0">
              <a:spcBef>
                <a:spcPts val="0"/>
              </a:spcBef>
              <a:spcAft>
                <a:spcPts val="0"/>
              </a:spcAft>
              <a:buNone/>
              <a:defRPr b="1" sz="4800">
                <a:solidFill>
                  <a:srgbClr val="FFFFFF"/>
                </a:solidFill>
              </a:defRPr>
            </a:lvl9pPr>
          </a:lstStyle>
          <a:p/>
        </p:txBody>
      </p:sp>
      <p:sp>
        <p:nvSpPr>
          <p:cNvPr id="60" name="Google Shape;60;p15"/>
          <p:cNvSpPr txBox="1"/>
          <p:nvPr>
            <p:ph idx="1" type="subTitle"/>
          </p:nvPr>
        </p:nvSpPr>
        <p:spPr>
          <a:xfrm>
            <a:off x="589000" y="1893775"/>
            <a:ext cx="5824800" cy="7596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600">
                <a:solidFill>
                  <a:srgbClr val="00FFD4"/>
                </a:solidFill>
                <a:latin typeface="Roboto Mono"/>
                <a:ea typeface="Roboto Mono"/>
                <a:cs typeface="Roboto Mono"/>
                <a:sym typeface="Roboto Mon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p:cSld name="CUSTOM_1_1">
    <p:spTree>
      <p:nvGrpSpPr>
        <p:cNvPr id="61" name="Shape 61"/>
        <p:cNvGrpSpPr/>
        <p:nvPr/>
      </p:nvGrpSpPr>
      <p:grpSpPr>
        <a:xfrm>
          <a:off x="0" y="0"/>
          <a:ext cx="0" cy="0"/>
          <a:chOff x="0" y="0"/>
          <a:chExt cx="0" cy="0"/>
        </a:xfrm>
      </p:grpSpPr>
      <p:sp>
        <p:nvSpPr>
          <p:cNvPr id="62" name="Google Shape;6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CFE2F3"/>
                </a:solidFill>
              </a:defRPr>
            </a:lvl1pPr>
            <a:lvl2pPr lvl="1" rtl="0">
              <a:buNone/>
              <a:defRPr sz="1300">
                <a:solidFill>
                  <a:srgbClr val="CFE2F3"/>
                </a:solidFill>
              </a:defRPr>
            </a:lvl2pPr>
            <a:lvl3pPr lvl="2" rtl="0">
              <a:buNone/>
              <a:defRPr sz="1300">
                <a:solidFill>
                  <a:srgbClr val="CFE2F3"/>
                </a:solidFill>
              </a:defRPr>
            </a:lvl3pPr>
            <a:lvl4pPr lvl="3" rtl="0">
              <a:buNone/>
              <a:defRPr sz="1300">
                <a:solidFill>
                  <a:srgbClr val="CFE2F3"/>
                </a:solidFill>
              </a:defRPr>
            </a:lvl4pPr>
            <a:lvl5pPr lvl="4" rtl="0">
              <a:buNone/>
              <a:defRPr sz="1300">
                <a:solidFill>
                  <a:srgbClr val="CFE2F3"/>
                </a:solidFill>
              </a:defRPr>
            </a:lvl5pPr>
            <a:lvl6pPr lvl="5" rtl="0">
              <a:buNone/>
              <a:defRPr sz="1300">
                <a:solidFill>
                  <a:srgbClr val="CFE2F3"/>
                </a:solidFill>
              </a:defRPr>
            </a:lvl6pPr>
            <a:lvl7pPr lvl="6" rtl="0">
              <a:buNone/>
              <a:defRPr sz="1300">
                <a:solidFill>
                  <a:srgbClr val="CFE2F3"/>
                </a:solidFill>
              </a:defRPr>
            </a:lvl7pPr>
            <a:lvl8pPr lvl="7" rtl="0">
              <a:buNone/>
              <a:defRPr sz="1300">
                <a:solidFill>
                  <a:srgbClr val="CFE2F3"/>
                </a:solidFill>
              </a:defRPr>
            </a:lvl8pPr>
            <a:lvl9pPr lvl="8" rtl="0">
              <a:buNone/>
              <a:defRPr sz="1300">
                <a:solidFill>
                  <a:srgbClr val="CFE2F3"/>
                </a:solidFill>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6"/>
          <p:cNvPicPr preferRelativeResize="0"/>
          <p:nvPr/>
        </p:nvPicPr>
        <p:blipFill>
          <a:blip r:embed="rId2">
            <a:alphaModFix/>
          </a:blip>
          <a:stretch>
            <a:fillRect/>
          </a:stretch>
        </p:blipFill>
        <p:spPr>
          <a:xfrm>
            <a:off x="0" y="0"/>
            <a:ext cx="5143501" cy="5143501"/>
          </a:xfrm>
          <a:prstGeom prst="rect">
            <a:avLst/>
          </a:prstGeom>
          <a:noFill/>
          <a:ln>
            <a:noFill/>
          </a:ln>
        </p:spPr>
      </p:pic>
      <p:sp>
        <p:nvSpPr>
          <p:cNvPr id="64" name="Google Shape;64;p16"/>
          <p:cNvSpPr/>
          <p:nvPr/>
        </p:nvSpPr>
        <p:spPr>
          <a:xfrm>
            <a:off x="5130950" y="0"/>
            <a:ext cx="4013100" cy="5143500"/>
          </a:xfrm>
          <a:prstGeom prst="rect">
            <a:avLst/>
          </a:prstGeom>
          <a:solidFill>
            <a:srgbClr val="021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4278200" y="1203900"/>
            <a:ext cx="4261200" cy="24120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4000">
                <a:solidFill>
                  <a:srgbClr val="FFFFFF"/>
                </a:solidFill>
                <a:latin typeface="Roboto Medium"/>
                <a:ea typeface="Roboto Medium"/>
                <a:cs typeface="Roboto Medium"/>
                <a:sym typeface="Roboto Medium"/>
              </a:defRPr>
            </a:lvl1pPr>
            <a:lvl2pPr lvl="1" rtl="0">
              <a:spcBef>
                <a:spcPts val="0"/>
              </a:spcBef>
              <a:spcAft>
                <a:spcPts val="0"/>
              </a:spcAft>
              <a:buNone/>
              <a:defRPr sz="4000">
                <a:solidFill>
                  <a:srgbClr val="FFFFFF"/>
                </a:solidFill>
                <a:latin typeface="Roboto Medium"/>
                <a:ea typeface="Roboto Medium"/>
                <a:cs typeface="Roboto Medium"/>
                <a:sym typeface="Roboto Medium"/>
              </a:defRPr>
            </a:lvl2pPr>
            <a:lvl3pPr lvl="2" rtl="0">
              <a:spcBef>
                <a:spcPts val="0"/>
              </a:spcBef>
              <a:spcAft>
                <a:spcPts val="0"/>
              </a:spcAft>
              <a:buNone/>
              <a:defRPr sz="4000">
                <a:solidFill>
                  <a:srgbClr val="FFFFFF"/>
                </a:solidFill>
                <a:latin typeface="Roboto Medium"/>
                <a:ea typeface="Roboto Medium"/>
                <a:cs typeface="Roboto Medium"/>
                <a:sym typeface="Roboto Medium"/>
              </a:defRPr>
            </a:lvl3pPr>
            <a:lvl4pPr lvl="3" rtl="0">
              <a:spcBef>
                <a:spcPts val="0"/>
              </a:spcBef>
              <a:spcAft>
                <a:spcPts val="0"/>
              </a:spcAft>
              <a:buNone/>
              <a:defRPr sz="4000">
                <a:solidFill>
                  <a:srgbClr val="FFFFFF"/>
                </a:solidFill>
                <a:latin typeface="Roboto Medium"/>
                <a:ea typeface="Roboto Medium"/>
                <a:cs typeface="Roboto Medium"/>
                <a:sym typeface="Roboto Medium"/>
              </a:defRPr>
            </a:lvl4pPr>
            <a:lvl5pPr lvl="4" rtl="0">
              <a:spcBef>
                <a:spcPts val="0"/>
              </a:spcBef>
              <a:spcAft>
                <a:spcPts val="0"/>
              </a:spcAft>
              <a:buNone/>
              <a:defRPr sz="4000">
                <a:solidFill>
                  <a:srgbClr val="FFFFFF"/>
                </a:solidFill>
                <a:latin typeface="Roboto Medium"/>
                <a:ea typeface="Roboto Medium"/>
                <a:cs typeface="Roboto Medium"/>
                <a:sym typeface="Roboto Medium"/>
              </a:defRPr>
            </a:lvl5pPr>
            <a:lvl6pPr lvl="5" rtl="0">
              <a:spcBef>
                <a:spcPts val="0"/>
              </a:spcBef>
              <a:spcAft>
                <a:spcPts val="0"/>
              </a:spcAft>
              <a:buNone/>
              <a:defRPr sz="4000">
                <a:solidFill>
                  <a:srgbClr val="FFFFFF"/>
                </a:solidFill>
                <a:latin typeface="Roboto Medium"/>
                <a:ea typeface="Roboto Medium"/>
                <a:cs typeface="Roboto Medium"/>
                <a:sym typeface="Roboto Medium"/>
              </a:defRPr>
            </a:lvl6pPr>
            <a:lvl7pPr lvl="6" rtl="0">
              <a:spcBef>
                <a:spcPts val="0"/>
              </a:spcBef>
              <a:spcAft>
                <a:spcPts val="0"/>
              </a:spcAft>
              <a:buNone/>
              <a:defRPr sz="4000">
                <a:solidFill>
                  <a:srgbClr val="FFFFFF"/>
                </a:solidFill>
                <a:latin typeface="Roboto Medium"/>
                <a:ea typeface="Roboto Medium"/>
                <a:cs typeface="Roboto Medium"/>
                <a:sym typeface="Roboto Medium"/>
              </a:defRPr>
            </a:lvl7pPr>
            <a:lvl8pPr lvl="7" rtl="0">
              <a:spcBef>
                <a:spcPts val="0"/>
              </a:spcBef>
              <a:spcAft>
                <a:spcPts val="0"/>
              </a:spcAft>
              <a:buNone/>
              <a:defRPr sz="4000">
                <a:solidFill>
                  <a:srgbClr val="FFFFFF"/>
                </a:solidFill>
                <a:latin typeface="Roboto Medium"/>
                <a:ea typeface="Roboto Medium"/>
                <a:cs typeface="Roboto Medium"/>
                <a:sym typeface="Roboto Medium"/>
              </a:defRPr>
            </a:lvl8pPr>
            <a:lvl9pPr lvl="8" rtl="0">
              <a:spcBef>
                <a:spcPts val="0"/>
              </a:spcBef>
              <a:spcAft>
                <a:spcPts val="0"/>
              </a:spcAft>
              <a:buNone/>
              <a:defRPr sz="4000">
                <a:solidFill>
                  <a:srgbClr val="FFFFFF"/>
                </a:solidFill>
                <a:latin typeface="Roboto Medium"/>
                <a:ea typeface="Roboto Medium"/>
                <a:cs typeface="Roboto Medium"/>
                <a:sym typeface="Roboto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Index">
  <p:cSld name="CUSTOM_2">
    <p:spTree>
      <p:nvGrpSpPr>
        <p:cNvPr id="66" name="Shape 66"/>
        <p:cNvGrpSpPr/>
        <p:nvPr/>
      </p:nvGrpSpPr>
      <p:grpSpPr>
        <a:xfrm>
          <a:off x="0" y="0"/>
          <a:ext cx="0" cy="0"/>
          <a:chOff x="0" y="0"/>
          <a:chExt cx="0" cy="0"/>
        </a:xfrm>
      </p:grpSpPr>
      <p:sp>
        <p:nvSpPr>
          <p:cNvPr id="67" name="Google Shape;67;p17"/>
          <p:cNvSpPr/>
          <p:nvPr/>
        </p:nvSpPr>
        <p:spPr>
          <a:xfrm>
            <a:off x="0" y="0"/>
            <a:ext cx="3078900" cy="4786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68" name="Google Shape;68;p17"/>
          <p:cNvSpPr txBox="1"/>
          <p:nvPr>
            <p:ph idx="1" type="body"/>
          </p:nvPr>
        </p:nvSpPr>
        <p:spPr>
          <a:xfrm>
            <a:off x="3556500" y="441325"/>
            <a:ext cx="5226600" cy="3888900"/>
          </a:xfrm>
          <a:prstGeom prst="rect">
            <a:avLst/>
          </a:prstGeom>
          <a:noFill/>
          <a:ln>
            <a:noFill/>
          </a:ln>
        </p:spPr>
        <p:txBody>
          <a:bodyPr anchorCtr="0" anchor="t" bIns="91425" lIns="91425" spcFirstLastPara="1" rIns="91425" wrap="square" tIns="91425"/>
          <a:lstStyle>
            <a:lvl1pPr indent="-317500" lvl="0" marL="4572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1pPr>
            <a:lvl2pPr indent="-317500" lvl="1" marL="9144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2pPr>
            <a:lvl3pPr indent="-317500" lvl="2" marL="13716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3pPr>
            <a:lvl4pPr indent="-317500" lvl="3" marL="18288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4pPr>
            <a:lvl5pPr indent="-317500" lvl="4" marL="22860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5pPr>
            <a:lvl6pPr indent="-317500" lvl="5" marL="27432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6pPr>
            <a:lvl7pPr indent="-317500" lvl="6" marL="32004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7pPr>
            <a:lvl8pPr indent="-317500" lvl="7" marL="36576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8pPr>
            <a:lvl9pPr indent="-317500" lvl="8" marL="4114800" rtl="0">
              <a:lnSpc>
                <a:spcPct val="150000"/>
              </a:lnSpc>
              <a:spcBef>
                <a:spcPts val="0"/>
              </a:spcBef>
              <a:spcAft>
                <a:spcPts val="0"/>
              </a:spcAft>
              <a:buClr>
                <a:srgbClr val="434343"/>
              </a:buClr>
              <a:buSzPts val="1400"/>
              <a:buFont typeface="Roboto"/>
              <a:buAutoNum type="arabicPeriod"/>
              <a:defRPr>
                <a:solidFill>
                  <a:srgbClr val="434343"/>
                </a:solidFill>
                <a:latin typeface="Roboto"/>
                <a:ea typeface="Roboto"/>
                <a:cs typeface="Roboto"/>
                <a:sym typeface="Roboto"/>
              </a:defRPr>
            </a:lvl9pPr>
          </a:lstStyle>
          <a:p/>
        </p:txBody>
      </p:sp>
      <p:sp>
        <p:nvSpPr>
          <p:cNvPr id="69" name="Google Shape;69;p17"/>
          <p:cNvSpPr txBox="1"/>
          <p:nvPr>
            <p:ph type="title"/>
          </p:nvPr>
        </p:nvSpPr>
        <p:spPr>
          <a:xfrm>
            <a:off x="351300" y="441333"/>
            <a:ext cx="2376300" cy="3888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solidFill>
                  <a:srgbClr val="004A80"/>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defRPr>
            </a:lvl1pPr>
            <a:lvl2pPr lvl="1" rtl="0">
              <a:buNone/>
              <a:defRPr sz="1300">
                <a:solidFill>
                  <a:srgbClr val="434343"/>
                </a:solidFill>
              </a:defRPr>
            </a:lvl2pPr>
            <a:lvl3pPr lvl="2" rtl="0">
              <a:buNone/>
              <a:defRPr sz="1300">
                <a:solidFill>
                  <a:srgbClr val="434343"/>
                </a:solidFill>
              </a:defRPr>
            </a:lvl3pPr>
            <a:lvl4pPr lvl="3" rtl="0">
              <a:buNone/>
              <a:defRPr sz="1300">
                <a:solidFill>
                  <a:srgbClr val="434343"/>
                </a:solidFill>
              </a:defRPr>
            </a:lvl4pPr>
            <a:lvl5pPr lvl="4" rtl="0">
              <a:buNone/>
              <a:defRPr sz="1300">
                <a:solidFill>
                  <a:srgbClr val="434343"/>
                </a:solidFill>
              </a:defRPr>
            </a:lvl5pPr>
            <a:lvl6pPr lvl="5" rtl="0">
              <a:buNone/>
              <a:defRPr sz="1300">
                <a:solidFill>
                  <a:srgbClr val="434343"/>
                </a:solidFill>
              </a:defRPr>
            </a:lvl6pPr>
            <a:lvl7pPr lvl="6" rtl="0">
              <a:buNone/>
              <a:defRPr sz="1300">
                <a:solidFill>
                  <a:srgbClr val="434343"/>
                </a:solidFill>
              </a:defRPr>
            </a:lvl7pPr>
            <a:lvl8pPr lvl="7" rtl="0">
              <a:buNone/>
              <a:defRPr sz="1300">
                <a:solidFill>
                  <a:srgbClr val="434343"/>
                </a:solidFill>
              </a:defRPr>
            </a:lvl8pPr>
            <a:lvl9pPr lvl="8" rtl="0">
              <a:buNone/>
              <a:defRPr sz="1300">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 big image">
  <p:cSld name="CUSTOM_2_1">
    <p:spTree>
      <p:nvGrpSpPr>
        <p:cNvPr id="71" name="Shape 71"/>
        <p:cNvGrpSpPr/>
        <p:nvPr/>
      </p:nvGrpSpPr>
      <p:grpSpPr>
        <a:xfrm>
          <a:off x="0" y="0"/>
          <a:ext cx="0" cy="0"/>
          <a:chOff x="0" y="0"/>
          <a:chExt cx="0" cy="0"/>
        </a:xfrm>
      </p:grpSpPr>
      <p:sp>
        <p:nvSpPr>
          <p:cNvPr id="72" name="Google Shape;72;p18"/>
          <p:cNvSpPr/>
          <p:nvPr/>
        </p:nvSpPr>
        <p:spPr>
          <a:xfrm>
            <a:off x="0" y="0"/>
            <a:ext cx="3078900" cy="4786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73" name="Google Shape;73;p18"/>
          <p:cNvSpPr txBox="1"/>
          <p:nvPr>
            <p:ph type="title"/>
          </p:nvPr>
        </p:nvSpPr>
        <p:spPr>
          <a:xfrm>
            <a:off x="351300" y="441327"/>
            <a:ext cx="2376300" cy="3130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800">
                <a:solidFill>
                  <a:srgbClr val="004A80"/>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18"/>
          <p:cNvSpPr txBox="1"/>
          <p:nvPr/>
        </p:nvSpPr>
        <p:spPr>
          <a:xfrm>
            <a:off x="4527825" y="2291525"/>
            <a:ext cx="31863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B7B7B7"/>
                </a:solidFill>
                <a:latin typeface="Roboto"/>
                <a:ea typeface="Roboto"/>
                <a:cs typeface="Roboto"/>
                <a:sym typeface="Roboto"/>
              </a:rPr>
              <a:t>INSERT AN IMAGE FOR ALL THE AREA</a:t>
            </a:r>
            <a:endParaRPr b="1" sz="1000">
              <a:solidFill>
                <a:srgbClr val="B7B7B7"/>
              </a:solidFill>
              <a:latin typeface="Roboto"/>
              <a:ea typeface="Roboto"/>
              <a:cs typeface="Roboto"/>
              <a:sym typeface="Roboto"/>
            </a:endParaRPr>
          </a:p>
        </p:txBody>
      </p:sp>
      <p:cxnSp>
        <p:nvCxnSpPr>
          <p:cNvPr id="75" name="Google Shape;75;p18"/>
          <p:cNvCxnSpPr/>
          <p:nvPr/>
        </p:nvCxnSpPr>
        <p:spPr>
          <a:xfrm>
            <a:off x="3168625" y="79450"/>
            <a:ext cx="1928700" cy="1928700"/>
          </a:xfrm>
          <a:prstGeom prst="straightConnector1">
            <a:avLst/>
          </a:prstGeom>
          <a:noFill/>
          <a:ln cap="flat" cmpd="sng" w="9525">
            <a:solidFill>
              <a:srgbClr val="D9D9D9"/>
            </a:solidFill>
            <a:prstDash val="solid"/>
            <a:round/>
            <a:headEnd len="med" w="med" type="stealth"/>
            <a:tailEnd len="med" w="med" type="none"/>
          </a:ln>
        </p:spPr>
      </p:cxnSp>
      <p:cxnSp>
        <p:nvCxnSpPr>
          <p:cNvPr id="76" name="Google Shape;76;p18"/>
          <p:cNvCxnSpPr/>
          <p:nvPr/>
        </p:nvCxnSpPr>
        <p:spPr>
          <a:xfrm flipH="1">
            <a:off x="7113975" y="79450"/>
            <a:ext cx="1928700" cy="1928700"/>
          </a:xfrm>
          <a:prstGeom prst="straightConnector1">
            <a:avLst/>
          </a:prstGeom>
          <a:noFill/>
          <a:ln cap="flat" cmpd="sng" w="9525">
            <a:solidFill>
              <a:srgbClr val="D9D9D9"/>
            </a:solidFill>
            <a:prstDash val="solid"/>
            <a:round/>
            <a:headEnd len="med" w="med" type="stealth"/>
            <a:tailEnd len="med" w="med" type="none"/>
          </a:ln>
        </p:spPr>
      </p:cxnSp>
      <p:cxnSp>
        <p:nvCxnSpPr>
          <p:cNvPr id="77" name="Google Shape;77;p18"/>
          <p:cNvCxnSpPr/>
          <p:nvPr/>
        </p:nvCxnSpPr>
        <p:spPr>
          <a:xfrm flipH="1" rot="10800000">
            <a:off x="3168625" y="2786478"/>
            <a:ext cx="1928700" cy="1928700"/>
          </a:xfrm>
          <a:prstGeom prst="straightConnector1">
            <a:avLst/>
          </a:prstGeom>
          <a:noFill/>
          <a:ln cap="flat" cmpd="sng" w="9525">
            <a:solidFill>
              <a:srgbClr val="D9D9D9"/>
            </a:solidFill>
            <a:prstDash val="solid"/>
            <a:round/>
            <a:headEnd len="med" w="med" type="stealth"/>
            <a:tailEnd len="med" w="med" type="none"/>
          </a:ln>
        </p:spPr>
      </p:cxnSp>
      <p:cxnSp>
        <p:nvCxnSpPr>
          <p:cNvPr id="78" name="Google Shape;78;p18"/>
          <p:cNvCxnSpPr/>
          <p:nvPr/>
        </p:nvCxnSpPr>
        <p:spPr>
          <a:xfrm rot="10800000">
            <a:off x="7113975" y="2786478"/>
            <a:ext cx="1928700" cy="1928700"/>
          </a:xfrm>
          <a:prstGeom prst="straightConnector1">
            <a:avLst/>
          </a:prstGeom>
          <a:noFill/>
          <a:ln cap="flat" cmpd="sng" w="9525">
            <a:solidFill>
              <a:srgbClr val="D9D9D9"/>
            </a:solidFill>
            <a:prstDash val="solid"/>
            <a:round/>
            <a:headEnd len="med" w="med" type="stealth"/>
            <a:tailEnd len="med" w="med" type="none"/>
          </a:ln>
        </p:spPr>
      </p:cxnSp>
      <p:sp>
        <p:nvSpPr>
          <p:cNvPr id="79" name="Google Shape;79;p18"/>
          <p:cNvSpPr txBox="1"/>
          <p:nvPr>
            <p:ph idx="1" type="subTitle"/>
          </p:nvPr>
        </p:nvSpPr>
        <p:spPr>
          <a:xfrm>
            <a:off x="351300" y="3810000"/>
            <a:ext cx="2376300" cy="672300"/>
          </a:xfrm>
          <a:prstGeom prst="rect">
            <a:avLst/>
          </a:prstGeom>
          <a:noFill/>
          <a:ln>
            <a:noFill/>
          </a:ln>
        </p:spPr>
        <p:txBody>
          <a:bodyPr anchorCtr="0" anchor="b" bIns="91425" lIns="91425" spcFirstLastPara="1" rIns="91425" wrap="square" tIns="91425"/>
          <a:lstStyle>
            <a:lvl1pPr lvl="0" rtl="0" algn="r">
              <a:spcBef>
                <a:spcPts val="0"/>
              </a:spcBef>
              <a:spcAft>
                <a:spcPts val="0"/>
              </a:spcAft>
              <a:buNone/>
              <a:defRPr>
                <a:solidFill>
                  <a:srgbClr val="595959"/>
                </a:solidFill>
                <a:latin typeface="Roboto Medium"/>
                <a:ea typeface="Roboto Medium"/>
                <a:cs typeface="Roboto Medium"/>
                <a:sym typeface="Roboto Medium"/>
              </a:defRPr>
            </a:lvl1pPr>
            <a:lvl2pPr lvl="1" rtl="0" algn="r">
              <a:spcBef>
                <a:spcPts val="0"/>
              </a:spcBef>
              <a:spcAft>
                <a:spcPts val="0"/>
              </a:spcAft>
              <a:buNone/>
              <a:defRPr>
                <a:solidFill>
                  <a:srgbClr val="002D4D"/>
                </a:solidFill>
                <a:latin typeface="Roboto"/>
                <a:ea typeface="Roboto"/>
                <a:cs typeface="Roboto"/>
                <a:sym typeface="Roboto"/>
              </a:defRPr>
            </a:lvl2pPr>
            <a:lvl3pPr lvl="2" rtl="0" algn="r">
              <a:spcBef>
                <a:spcPts val="0"/>
              </a:spcBef>
              <a:spcAft>
                <a:spcPts val="0"/>
              </a:spcAft>
              <a:buNone/>
              <a:defRPr>
                <a:solidFill>
                  <a:srgbClr val="002D4D"/>
                </a:solidFill>
                <a:latin typeface="Roboto"/>
                <a:ea typeface="Roboto"/>
                <a:cs typeface="Roboto"/>
                <a:sym typeface="Roboto"/>
              </a:defRPr>
            </a:lvl3pPr>
            <a:lvl4pPr lvl="3" rtl="0" algn="r">
              <a:spcBef>
                <a:spcPts val="0"/>
              </a:spcBef>
              <a:spcAft>
                <a:spcPts val="0"/>
              </a:spcAft>
              <a:buNone/>
              <a:defRPr>
                <a:solidFill>
                  <a:srgbClr val="002D4D"/>
                </a:solidFill>
                <a:latin typeface="Roboto"/>
                <a:ea typeface="Roboto"/>
                <a:cs typeface="Roboto"/>
                <a:sym typeface="Roboto"/>
              </a:defRPr>
            </a:lvl4pPr>
            <a:lvl5pPr lvl="4" rtl="0" algn="r">
              <a:spcBef>
                <a:spcPts val="0"/>
              </a:spcBef>
              <a:spcAft>
                <a:spcPts val="0"/>
              </a:spcAft>
              <a:buNone/>
              <a:defRPr>
                <a:solidFill>
                  <a:srgbClr val="002D4D"/>
                </a:solidFill>
                <a:latin typeface="Roboto"/>
                <a:ea typeface="Roboto"/>
                <a:cs typeface="Roboto"/>
                <a:sym typeface="Roboto"/>
              </a:defRPr>
            </a:lvl5pPr>
            <a:lvl6pPr lvl="5" rtl="0" algn="r">
              <a:spcBef>
                <a:spcPts val="0"/>
              </a:spcBef>
              <a:spcAft>
                <a:spcPts val="0"/>
              </a:spcAft>
              <a:buNone/>
              <a:defRPr>
                <a:solidFill>
                  <a:srgbClr val="002D4D"/>
                </a:solidFill>
                <a:latin typeface="Roboto"/>
                <a:ea typeface="Roboto"/>
                <a:cs typeface="Roboto"/>
                <a:sym typeface="Roboto"/>
              </a:defRPr>
            </a:lvl6pPr>
            <a:lvl7pPr lvl="6" rtl="0" algn="r">
              <a:spcBef>
                <a:spcPts val="0"/>
              </a:spcBef>
              <a:spcAft>
                <a:spcPts val="0"/>
              </a:spcAft>
              <a:buNone/>
              <a:defRPr>
                <a:solidFill>
                  <a:srgbClr val="002D4D"/>
                </a:solidFill>
                <a:latin typeface="Roboto"/>
                <a:ea typeface="Roboto"/>
                <a:cs typeface="Roboto"/>
                <a:sym typeface="Roboto"/>
              </a:defRPr>
            </a:lvl7pPr>
            <a:lvl8pPr lvl="7" rtl="0" algn="r">
              <a:spcBef>
                <a:spcPts val="0"/>
              </a:spcBef>
              <a:spcAft>
                <a:spcPts val="0"/>
              </a:spcAft>
              <a:buNone/>
              <a:defRPr>
                <a:solidFill>
                  <a:srgbClr val="002D4D"/>
                </a:solidFill>
                <a:latin typeface="Roboto"/>
                <a:ea typeface="Roboto"/>
                <a:cs typeface="Roboto"/>
                <a:sym typeface="Roboto"/>
              </a:defRPr>
            </a:lvl8pPr>
            <a:lvl9pPr lvl="8" rtl="0" algn="r">
              <a:spcBef>
                <a:spcPts val="0"/>
              </a:spcBef>
              <a:spcAft>
                <a:spcPts val="0"/>
              </a:spcAft>
              <a:buNone/>
              <a:defRPr>
                <a:solidFill>
                  <a:srgbClr val="002D4D"/>
                </a:solidFill>
                <a:latin typeface="Roboto"/>
                <a:ea typeface="Roboto"/>
                <a:cs typeface="Roboto"/>
                <a:sym typeface="Roboto"/>
              </a:defRPr>
            </a:lvl9pPr>
          </a:lstStyle>
          <a:p/>
        </p:txBody>
      </p:sp>
      <p:sp>
        <p:nvSpPr>
          <p:cNvPr id="80" name="Google Shape;8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595959"/>
                </a:solidFill>
                <a:latin typeface="Roboto Medium"/>
                <a:ea typeface="Roboto Medium"/>
                <a:cs typeface="Roboto Medium"/>
                <a:sym typeface="Roboto Medium"/>
              </a:defRPr>
            </a:lvl1pPr>
            <a:lvl2pPr lvl="1" rtl="0">
              <a:buNone/>
              <a:defRPr sz="1300">
                <a:solidFill>
                  <a:srgbClr val="595959"/>
                </a:solidFill>
                <a:latin typeface="Roboto Medium"/>
                <a:ea typeface="Roboto Medium"/>
                <a:cs typeface="Roboto Medium"/>
                <a:sym typeface="Roboto Medium"/>
              </a:defRPr>
            </a:lvl2pPr>
            <a:lvl3pPr lvl="2" rtl="0">
              <a:buNone/>
              <a:defRPr sz="1300">
                <a:solidFill>
                  <a:srgbClr val="595959"/>
                </a:solidFill>
                <a:latin typeface="Roboto Medium"/>
                <a:ea typeface="Roboto Medium"/>
                <a:cs typeface="Roboto Medium"/>
                <a:sym typeface="Roboto Medium"/>
              </a:defRPr>
            </a:lvl3pPr>
            <a:lvl4pPr lvl="3" rtl="0">
              <a:buNone/>
              <a:defRPr sz="1300">
                <a:solidFill>
                  <a:srgbClr val="595959"/>
                </a:solidFill>
                <a:latin typeface="Roboto Medium"/>
                <a:ea typeface="Roboto Medium"/>
                <a:cs typeface="Roboto Medium"/>
                <a:sym typeface="Roboto Medium"/>
              </a:defRPr>
            </a:lvl4pPr>
            <a:lvl5pPr lvl="4" rtl="0">
              <a:buNone/>
              <a:defRPr sz="1300">
                <a:solidFill>
                  <a:srgbClr val="595959"/>
                </a:solidFill>
                <a:latin typeface="Roboto Medium"/>
                <a:ea typeface="Roboto Medium"/>
                <a:cs typeface="Roboto Medium"/>
                <a:sym typeface="Roboto Medium"/>
              </a:defRPr>
            </a:lvl5pPr>
            <a:lvl6pPr lvl="5" rtl="0">
              <a:buNone/>
              <a:defRPr sz="1300">
                <a:solidFill>
                  <a:srgbClr val="595959"/>
                </a:solidFill>
                <a:latin typeface="Roboto Medium"/>
                <a:ea typeface="Roboto Medium"/>
                <a:cs typeface="Roboto Medium"/>
                <a:sym typeface="Roboto Medium"/>
              </a:defRPr>
            </a:lvl6pPr>
            <a:lvl7pPr lvl="6" rtl="0">
              <a:buNone/>
              <a:defRPr sz="1300">
                <a:solidFill>
                  <a:srgbClr val="595959"/>
                </a:solidFill>
                <a:latin typeface="Roboto Medium"/>
                <a:ea typeface="Roboto Medium"/>
                <a:cs typeface="Roboto Medium"/>
                <a:sym typeface="Roboto Medium"/>
              </a:defRPr>
            </a:lvl7pPr>
            <a:lvl8pPr lvl="7" rtl="0">
              <a:buNone/>
              <a:defRPr sz="1300">
                <a:solidFill>
                  <a:srgbClr val="595959"/>
                </a:solidFill>
                <a:latin typeface="Roboto Medium"/>
                <a:ea typeface="Roboto Medium"/>
                <a:cs typeface="Roboto Medium"/>
                <a:sym typeface="Roboto Medium"/>
              </a:defRPr>
            </a:lvl8pPr>
            <a:lvl9pPr lvl="8" rtl="0">
              <a:buNone/>
              <a:defRPr sz="1300">
                <a:solidFill>
                  <a:srgbClr val="595959"/>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 - big image">
  <p:cSld name="CUSTOM_2_1_1">
    <p:spTree>
      <p:nvGrpSpPr>
        <p:cNvPr id="81" name="Shape 81"/>
        <p:cNvGrpSpPr/>
        <p:nvPr/>
      </p:nvGrpSpPr>
      <p:grpSpPr>
        <a:xfrm>
          <a:off x="0" y="0"/>
          <a:ext cx="0" cy="0"/>
          <a:chOff x="0" y="0"/>
          <a:chExt cx="0" cy="0"/>
        </a:xfrm>
      </p:grpSpPr>
      <p:sp>
        <p:nvSpPr>
          <p:cNvPr id="82" name="Google Shape;82;p19"/>
          <p:cNvSpPr/>
          <p:nvPr/>
        </p:nvSpPr>
        <p:spPr>
          <a:xfrm>
            <a:off x="0" y="0"/>
            <a:ext cx="9144000" cy="4786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83" name="Google Shape;83;p19"/>
          <p:cNvSpPr/>
          <p:nvPr/>
        </p:nvSpPr>
        <p:spPr>
          <a:xfrm>
            <a:off x="1447500" y="1549809"/>
            <a:ext cx="6249000" cy="3230400"/>
          </a:xfrm>
          <a:prstGeom prst="rect">
            <a:avLst/>
          </a:prstGeom>
          <a:solidFill>
            <a:srgbClr val="FFFFFF"/>
          </a:solidFill>
          <a:ln>
            <a:noFill/>
          </a:ln>
          <a:effectLst>
            <a:outerShdw blurRad="142875"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9"/>
          <p:cNvSpPr txBox="1"/>
          <p:nvPr>
            <p:ph type="title"/>
          </p:nvPr>
        </p:nvSpPr>
        <p:spPr>
          <a:xfrm>
            <a:off x="324900" y="441325"/>
            <a:ext cx="8494200" cy="11208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2800">
                <a:solidFill>
                  <a:srgbClr val="004A80"/>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5" name="Google Shape;85;p19"/>
          <p:cNvSpPr txBox="1"/>
          <p:nvPr/>
        </p:nvSpPr>
        <p:spPr>
          <a:xfrm>
            <a:off x="2871769" y="3064881"/>
            <a:ext cx="3256500" cy="2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B7B7B7"/>
                </a:solidFill>
                <a:latin typeface="Roboto"/>
                <a:ea typeface="Roboto"/>
                <a:cs typeface="Roboto"/>
                <a:sym typeface="Roboto"/>
              </a:rPr>
              <a:t>INSERT AN IMAGE FOR ALL THE AREA</a:t>
            </a:r>
            <a:endParaRPr b="1" sz="1000">
              <a:solidFill>
                <a:srgbClr val="B7B7B7"/>
              </a:solidFill>
              <a:latin typeface="Roboto"/>
              <a:ea typeface="Roboto"/>
              <a:cs typeface="Roboto"/>
              <a:sym typeface="Roboto"/>
            </a:endParaRPr>
          </a:p>
        </p:txBody>
      </p:sp>
      <p:cxnSp>
        <p:nvCxnSpPr>
          <p:cNvPr id="86" name="Google Shape;86;p19"/>
          <p:cNvCxnSpPr/>
          <p:nvPr/>
        </p:nvCxnSpPr>
        <p:spPr>
          <a:xfrm>
            <a:off x="1482575" y="1704400"/>
            <a:ext cx="1971300" cy="1252800"/>
          </a:xfrm>
          <a:prstGeom prst="straightConnector1">
            <a:avLst/>
          </a:prstGeom>
          <a:noFill/>
          <a:ln cap="flat" cmpd="sng" w="9525">
            <a:solidFill>
              <a:srgbClr val="D9D9D9"/>
            </a:solidFill>
            <a:prstDash val="solid"/>
            <a:round/>
            <a:headEnd len="med" w="med" type="stealth"/>
            <a:tailEnd len="med" w="med" type="none"/>
          </a:ln>
        </p:spPr>
      </p:cxnSp>
      <p:cxnSp>
        <p:nvCxnSpPr>
          <p:cNvPr id="87" name="Google Shape;87;p19"/>
          <p:cNvCxnSpPr/>
          <p:nvPr/>
        </p:nvCxnSpPr>
        <p:spPr>
          <a:xfrm flipH="1">
            <a:off x="5514950" y="1704400"/>
            <a:ext cx="1971300" cy="1252800"/>
          </a:xfrm>
          <a:prstGeom prst="straightConnector1">
            <a:avLst/>
          </a:prstGeom>
          <a:noFill/>
          <a:ln cap="flat" cmpd="sng" w="9525">
            <a:solidFill>
              <a:srgbClr val="D9D9D9"/>
            </a:solidFill>
            <a:prstDash val="solid"/>
            <a:round/>
            <a:headEnd len="med" w="med" type="stealth"/>
            <a:tailEnd len="med" w="med" type="none"/>
          </a:ln>
        </p:spPr>
      </p:cxnSp>
      <p:cxnSp>
        <p:nvCxnSpPr>
          <p:cNvPr id="88" name="Google Shape;88;p19"/>
          <p:cNvCxnSpPr/>
          <p:nvPr/>
        </p:nvCxnSpPr>
        <p:spPr>
          <a:xfrm flipH="1" rot="10800000">
            <a:off x="1482575" y="3462375"/>
            <a:ext cx="1971300" cy="1252800"/>
          </a:xfrm>
          <a:prstGeom prst="straightConnector1">
            <a:avLst/>
          </a:prstGeom>
          <a:noFill/>
          <a:ln cap="flat" cmpd="sng" w="9525">
            <a:solidFill>
              <a:srgbClr val="D9D9D9"/>
            </a:solidFill>
            <a:prstDash val="solid"/>
            <a:round/>
            <a:headEnd len="med" w="med" type="stealth"/>
            <a:tailEnd len="med" w="med" type="none"/>
          </a:ln>
        </p:spPr>
      </p:cxnSp>
      <p:cxnSp>
        <p:nvCxnSpPr>
          <p:cNvPr id="89" name="Google Shape;89;p19"/>
          <p:cNvCxnSpPr/>
          <p:nvPr/>
        </p:nvCxnSpPr>
        <p:spPr>
          <a:xfrm rot="10800000">
            <a:off x="5514950" y="3462375"/>
            <a:ext cx="1971300" cy="1252800"/>
          </a:xfrm>
          <a:prstGeom prst="straightConnector1">
            <a:avLst/>
          </a:prstGeom>
          <a:noFill/>
          <a:ln cap="flat" cmpd="sng" w="9525">
            <a:solidFill>
              <a:srgbClr val="D9D9D9"/>
            </a:solidFill>
            <a:prstDash val="solid"/>
            <a:round/>
            <a:headEnd len="med" w="med" type="stealth"/>
            <a:tailEnd len="med" w="med" type="none"/>
          </a:ln>
        </p:spPr>
      </p:cxnSp>
      <p:sp>
        <p:nvSpPr>
          <p:cNvPr id="90" name="Google Shape;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4A80"/>
                </a:solidFill>
              </a:defRPr>
            </a:lvl1pPr>
            <a:lvl2pPr lvl="1" rtl="0">
              <a:buNone/>
              <a:defRPr sz="1300">
                <a:solidFill>
                  <a:srgbClr val="004A80"/>
                </a:solidFill>
              </a:defRPr>
            </a:lvl2pPr>
            <a:lvl3pPr lvl="2" rtl="0">
              <a:buNone/>
              <a:defRPr sz="1300">
                <a:solidFill>
                  <a:srgbClr val="004A80"/>
                </a:solidFill>
              </a:defRPr>
            </a:lvl3pPr>
            <a:lvl4pPr lvl="3" rtl="0">
              <a:buNone/>
              <a:defRPr sz="1300">
                <a:solidFill>
                  <a:srgbClr val="004A80"/>
                </a:solidFill>
              </a:defRPr>
            </a:lvl4pPr>
            <a:lvl5pPr lvl="4" rtl="0">
              <a:buNone/>
              <a:defRPr sz="1300">
                <a:solidFill>
                  <a:srgbClr val="004A80"/>
                </a:solidFill>
              </a:defRPr>
            </a:lvl5pPr>
            <a:lvl6pPr lvl="5" rtl="0">
              <a:buNone/>
              <a:defRPr sz="1300">
                <a:solidFill>
                  <a:srgbClr val="004A80"/>
                </a:solidFill>
              </a:defRPr>
            </a:lvl6pPr>
            <a:lvl7pPr lvl="6" rtl="0">
              <a:buNone/>
              <a:defRPr sz="1300">
                <a:solidFill>
                  <a:srgbClr val="004A80"/>
                </a:solidFill>
              </a:defRPr>
            </a:lvl7pPr>
            <a:lvl8pPr lvl="7" rtl="0">
              <a:buNone/>
              <a:defRPr sz="1300">
                <a:solidFill>
                  <a:srgbClr val="004A80"/>
                </a:solidFill>
              </a:defRPr>
            </a:lvl8pPr>
            <a:lvl9pPr lvl="8" rtl="0">
              <a:buNone/>
              <a:defRPr sz="1300">
                <a:solidFill>
                  <a:srgbClr val="004A8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gray">
  <p:cSld name="CUSTOM_2_1_1_1">
    <p:spTree>
      <p:nvGrpSpPr>
        <p:cNvPr id="91" name="Shape 91"/>
        <p:cNvGrpSpPr/>
        <p:nvPr/>
      </p:nvGrpSpPr>
      <p:grpSpPr>
        <a:xfrm>
          <a:off x="0" y="0"/>
          <a:ext cx="0" cy="0"/>
          <a:chOff x="0" y="0"/>
          <a:chExt cx="0" cy="0"/>
        </a:xfrm>
      </p:grpSpPr>
      <p:sp>
        <p:nvSpPr>
          <p:cNvPr id="92" name="Google Shape;92;p20"/>
          <p:cNvSpPr/>
          <p:nvPr/>
        </p:nvSpPr>
        <p:spPr>
          <a:xfrm>
            <a:off x="0" y="0"/>
            <a:ext cx="9144000" cy="4786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93" name="Google Shape;93;p20"/>
          <p:cNvSpPr txBox="1"/>
          <p:nvPr>
            <p:ph type="title"/>
          </p:nvPr>
        </p:nvSpPr>
        <p:spPr>
          <a:xfrm>
            <a:off x="324900" y="441325"/>
            <a:ext cx="8494200" cy="11208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b="1" sz="2800">
                <a:solidFill>
                  <a:srgbClr val="004A80"/>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4" name="Google Shape;9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004A80"/>
                </a:solidFill>
              </a:defRPr>
            </a:lvl1pPr>
            <a:lvl2pPr lvl="1" rtl="0">
              <a:buNone/>
              <a:defRPr sz="1300">
                <a:solidFill>
                  <a:srgbClr val="004A80"/>
                </a:solidFill>
              </a:defRPr>
            </a:lvl2pPr>
            <a:lvl3pPr lvl="2" rtl="0">
              <a:buNone/>
              <a:defRPr sz="1300">
                <a:solidFill>
                  <a:srgbClr val="004A80"/>
                </a:solidFill>
              </a:defRPr>
            </a:lvl3pPr>
            <a:lvl4pPr lvl="3" rtl="0">
              <a:buNone/>
              <a:defRPr sz="1300">
                <a:solidFill>
                  <a:srgbClr val="004A80"/>
                </a:solidFill>
              </a:defRPr>
            </a:lvl4pPr>
            <a:lvl5pPr lvl="4" rtl="0">
              <a:buNone/>
              <a:defRPr sz="1300">
                <a:solidFill>
                  <a:srgbClr val="004A80"/>
                </a:solidFill>
              </a:defRPr>
            </a:lvl5pPr>
            <a:lvl6pPr lvl="5" rtl="0">
              <a:buNone/>
              <a:defRPr sz="1300">
                <a:solidFill>
                  <a:srgbClr val="004A80"/>
                </a:solidFill>
              </a:defRPr>
            </a:lvl6pPr>
            <a:lvl7pPr lvl="6" rtl="0">
              <a:buNone/>
              <a:defRPr sz="1300">
                <a:solidFill>
                  <a:srgbClr val="004A80"/>
                </a:solidFill>
              </a:defRPr>
            </a:lvl7pPr>
            <a:lvl8pPr lvl="7" rtl="0">
              <a:buNone/>
              <a:defRPr sz="1300">
                <a:solidFill>
                  <a:srgbClr val="004A80"/>
                </a:solidFill>
              </a:defRPr>
            </a:lvl8pPr>
            <a:lvl9pPr lvl="8" rtl="0">
              <a:buNone/>
              <a:defRPr sz="1300">
                <a:solidFill>
                  <a:srgbClr val="004A8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type="blank">
  <p:cSld name="BLANK">
    <p:spTree>
      <p:nvGrpSpPr>
        <p:cNvPr id="95" name="Shape 95"/>
        <p:cNvGrpSpPr/>
        <p:nvPr/>
      </p:nvGrpSpPr>
      <p:grpSpPr>
        <a:xfrm>
          <a:off x="0" y="0"/>
          <a:ext cx="0" cy="0"/>
          <a:chOff x="0" y="0"/>
          <a:chExt cx="0" cy="0"/>
        </a:xfrm>
      </p:grpSpPr>
      <p:sp>
        <p:nvSpPr>
          <p:cNvPr id="96" name="Google Shape;96;p21"/>
          <p:cNvSpPr txBox="1"/>
          <p:nvPr>
            <p:ph idx="12" type="sldNum"/>
          </p:nvPr>
        </p:nvSpPr>
        <p:spPr>
          <a:xfrm>
            <a:off x="8556791"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7" name="Shape 97"/>
        <p:cNvGrpSpPr/>
        <p:nvPr/>
      </p:nvGrpSpPr>
      <p:grpSpPr>
        <a:xfrm>
          <a:off x="0" y="0"/>
          <a:ext cx="0" cy="0"/>
          <a:chOff x="0" y="0"/>
          <a:chExt cx="0" cy="0"/>
        </a:xfrm>
      </p:grpSpPr>
      <p:sp>
        <p:nvSpPr>
          <p:cNvPr id="98" name="Google Shape;98;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9" name="Google Shape;99;p2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0" name="Google Shape;10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21524"/>
        </a:solidFill>
      </p:bgPr>
    </p:bg>
    <p:spTree>
      <p:nvGrpSpPr>
        <p:cNvPr id="50" name="Shape 50"/>
        <p:cNvGrpSpPr/>
        <p:nvPr/>
      </p:nvGrpSpPr>
      <p:grpSpPr>
        <a:xfrm>
          <a:off x="0" y="0"/>
          <a:ext cx="0" cy="0"/>
          <a:chOff x="0" y="0"/>
          <a:chExt cx="0" cy="0"/>
        </a:xfrm>
      </p:grpSpPr>
      <p:sp>
        <p:nvSpPr>
          <p:cNvPr id="51" name="Google Shape;51;p13"/>
          <p:cNvSpPr/>
          <p:nvPr/>
        </p:nvSpPr>
        <p:spPr>
          <a:xfrm>
            <a:off x="75" y="4790275"/>
            <a:ext cx="9144000" cy="353400"/>
          </a:xfrm>
          <a:prstGeom prst="rect">
            <a:avLst/>
          </a:prstGeom>
          <a:solidFill>
            <a:srgbClr val="021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idx="12" type="sldNum"/>
          </p:nvPr>
        </p:nvSpPr>
        <p:spPr>
          <a:xfrm>
            <a:off x="8720948" y="4813511"/>
            <a:ext cx="349200" cy="276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None/>
              <a:defRPr sz="800">
                <a:solidFill>
                  <a:srgbClr val="99B0C0"/>
                </a:solidFill>
                <a:latin typeface="Roboto"/>
                <a:ea typeface="Roboto"/>
                <a:cs typeface="Roboto"/>
                <a:sym typeface="Roboto"/>
              </a:defRPr>
            </a:lvl1pPr>
            <a:lvl2pPr indent="0" lvl="1" marL="0" marR="0" rtl="0" algn="r">
              <a:lnSpc>
                <a:spcPct val="100000"/>
              </a:lnSpc>
              <a:spcBef>
                <a:spcPts val="0"/>
              </a:spcBef>
              <a:spcAft>
                <a:spcPts val="0"/>
              </a:spcAft>
              <a:buNone/>
              <a:defRPr sz="800">
                <a:solidFill>
                  <a:srgbClr val="99B0C0"/>
                </a:solidFill>
                <a:latin typeface="Roboto"/>
                <a:ea typeface="Roboto"/>
                <a:cs typeface="Roboto"/>
                <a:sym typeface="Roboto"/>
              </a:defRPr>
            </a:lvl2pPr>
            <a:lvl3pPr indent="0" lvl="2" marL="0" marR="0" rtl="0" algn="r">
              <a:lnSpc>
                <a:spcPct val="100000"/>
              </a:lnSpc>
              <a:spcBef>
                <a:spcPts val="0"/>
              </a:spcBef>
              <a:spcAft>
                <a:spcPts val="0"/>
              </a:spcAft>
              <a:buNone/>
              <a:defRPr sz="800">
                <a:solidFill>
                  <a:srgbClr val="99B0C0"/>
                </a:solidFill>
                <a:latin typeface="Roboto"/>
                <a:ea typeface="Roboto"/>
                <a:cs typeface="Roboto"/>
                <a:sym typeface="Roboto"/>
              </a:defRPr>
            </a:lvl3pPr>
            <a:lvl4pPr indent="0" lvl="3" marL="0" marR="0" rtl="0" algn="r">
              <a:lnSpc>
                <a:spcPct val="100000"/>
              </a:lnSpc>
              <a:spcBef>
                <a:spcPts val="0"/>
              </a:spcBef>
              <a:spcAft>
                <a:spcPts val="0"/>
              </a:spcAft>
              <a:buNone/>
              <a:defRPr sz="800">
                <a:solidFill>
                  <a:srgbClr val="99B0C0"/>
                </a:solidFill>
                <a:latin typeface="Roboto"/>
                <a:ea typeface="Roboto"/>
                <a:cs typeface="Roboto"/>
                <a:sym typeface="Roboto"/>
              </a:defRPr>
            </a:lvl4pPr>
            <a:lvl5pPr indent="0" lvl="4" marL="0" marR="0" rtl="0" algn="r">
              <a:lnSpc>
                <a:spcPct val="100000"/>
              </a:lnSpc>
              <a:spcBef>
                <a:spcPts val="0"/>
              </a:spcBef>
              <a:spcAft>
                <a:spcPts val="0"/>
              </a:spcAft>
              <a:buNone/>
              <a:defRPr sz="800">
                <a:solidFill>
                  <a:srgbClr val="99B0C0"/>
                </a:solidFill>
                <a:latin typeface="Roboto"/>
                <a:ea typeface="Roboto"/>
                <a:cs typeface="Roboto"/>
                <a:sym typeface="Roboto"/>
              </a:defRPr>
            </a:lvl5pPr>
            <a:lvl6pPr indent="0" lvl="5" marL="0" marR="0" rtl="0" algn="r">
              <a:lnSpc>
                <a:spcPct val="100000"/>
              </a:lnSpc>
              <a:spcBef>
                <a:spcPts val="0"/>
              </a:spcBef>
              <a:spcAft>
                <a:spcPts val="0"/>
              </a:spcAft>
              <a:buNone/>
              <a:defRPr sz="800">
                <a:solidFill>
                  <a:srgbClr val="99B0C0"/>
                </a:solidFill>
                <a:latin typeface="Roboto"/>
                <a:ea typeface="Roboto"/>
                <a:cs typeface="Roboto"/>
                <a:sym typeface="Roboto"/>
              </a:defRPr>
            </a:lvl6pPr>
            <a:lvl7pPr indent="0" lvl="6" marL="0" marR="0" rtl="0" algn="r">
              <a:lnSpc>
                <a:spcPct val="100000"/>
              </a:lnSpc>
              <a:spcBef>
                <a:spcPts val="0"/>
              </a:spcBef>
              <a:spcAft>
                <a:spcPts val="0"/>
              </a:spcAft>
              <a:buNone/>
              <a:defRPr sz="800">
                <a:solidFill>
                  <a:srgbClr val="99B0C0"/>
                </a:solidFill>
                <a:latin typeface="Roboto"/>
                <a:ea typeface="Roboto"/>
                <a:cs typeface="Roboto"/>
                <a:sym typeface="Roboto"/>
              </a:defRPr>
            </a:lvl7pPr>
            <a:lvl8pPr indent="0" lvl="7" marL="0" marR="0" rtl="0" algn="r">
              <a:lnSpc>
                <a:spcPct val="100000"/>
              </a:lnSpc>
              <a:spcBef>
                <a:spcPts val="0"/>
              </a:spcBef>
              <a:spcAft>
                <a:spcPts val="0"/>
              </a:spcAft>
              <a:buNone/>
              <a:defRPr sz="800">
                <a:solidFill>
                  <a:srgbClr val="99B0C0"/>
                </a:solidFill>
                <a:latin typeface="Roboto"/>
                <a:ea typeface="Roboto"/>
                <a:cs typeface="Roboto"/>
                <a:sym typeface="Roboto"/>
              </a:defRPr>
            </a:lvl8pPr>
            <a:lvl9pPr indent="0" lvl="8" marL="0" marR="0" rtl="0" algn="r">
              <a:lnSpc>
                <a:spcPct val="100000"/>
              </a:lnSpc>
              <a:spcBef>
                <a:spcPts val="0"/>
              </a:spcBef>
              <a:spcAft>
                <a:spcPts val="0"/>
              </a:spcAft>
              <a:buNone/>
              <a:defRPr sz="800">
                <a:solidFill>
                  <a:srgbClr val="99B0C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
        <p:nvSpPr>
          <p:cNvPr id="53" name="Google Shape;53;p13"/>
          <p:cNvSpPr txBox="1"/>
          <p:nvPr/>
        </p:nvSpPr>
        <p:spPr>
          <a:xfrm>
            <a:off x="2597250" y="2055175"/>
            <a:ext cx="3431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C_yCV_AfHyeiEWcUhw99fYFVLqqmIaH5/view" TargetMode="External"/><Relationship Id="rId4" Type="http://schemas.openxmlformats.org/officeDocument/2006/relationships/image" Target="../media/image12.png"/><Relationship Id="rId5" Type="http://schemas.openxmlformats.org/officeDocument/2006/relationships/hyperlink" Target="https://codesandbox.io/s/mystifying-cray-2vr87nyvkp" TargetMode="External"/><Relationship Id="rId6" Type="http://schemas.openxmlformats.org/officeDocument/2006/relationships/image" Target="../media/image5.png"/><Relationship Id="rId7" Type="http://schemas.openxmlformats.org/officeDocument/2006/relationships/hyperlink" Target="https://drive.google.com/open?id=1C_yCV_AfHyeiEWcUhw99fYFVLqqmIaH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GlYDOu-MEcFWYOHSVAtpSWD7iRFdi9LO/view" TargetMode="External"/><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hyperlink" Target="https://drive.google.com/open?id=1GlYDOu-MEcFWYOHSVAtpSWD7iRFdi9L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w3.org/TR/wai-aria-1.1/" TargetMode="External"/><Relationship Id="rId4" Type="http://schemas.openxmlformats.org/officeDocument/2006/relationships/image" Target="../media/image13.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sandbox.io/s/vueautosuggest-testing-animations-841gs" TargetMode="External"/><Relationship Id="rId4" Type="http://schemas.openxmlformats.org/officeDocument/2006/relationships/hyperlink" Target="http://drive.google.com/file/d/16eb6q2xG5sM9OqWeiYiYJCFPSwKPxqF9/view" TargetMode="External"/><Relationship Id="rId5" Type="http://schemas.openxmlformats.org/officeDocument/2006/relationships/image" Target="../media/image16.jpg"/><Relationship Id="rId6" Type="http://schemas.openxmlformats.org/officeDocument/2006/relationships/hyperlink" Target="https://drive.google.com/open?id=16eb6q2xG5sM9OqWeiYiYJCFPSwKPxqF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uuu.io" TargetMode="External"/><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hyperlink" Target="https://konghq.com/care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w3.org/TR/wai-aria-practices/#combobox" TargetMode="External"/><Relationship Id="rId4" Type="http://schemas.openxmlformats.org/officeDocument/2006/relationships/hyperlink" Target="https://www.w3.org/TR/wai-aria-1.1/#combobox" TargetMode="External"/><Relationship Id="rId5" Type="http://schemas.openxmlformats.org/officeDocument/2006/relationships/hyperlink" Target="https://www.w3.org/TR/wai-aria-practices/#Listbox" TargetMode="External"/><Relationship Id="rId6" Type="http://schemas.openxmlformats.org/officeDocument/2006/relationships/hyperlink" Target="https://www.w3.org/TR/wai-aria-practices/#grid" TargetMode="External"/><Relationship Id="rId7" Type="http://schemas.openxmlformats.org/officeDocument/2006/relationships/hyperlink" Target="https://www.w3.org/TR/wai-aria-practices/#TreeView" TargetMode="External"/><Relationship Id="rId8" Type="http://schemas.openxmlformats.org/officeDocument/2006/relationships/hyperlink" Target="https://www.w3.org/TR/wai-aria-practices/#dialog_mod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odepen.io/darrenjennings/pen/zQgyBw"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github.com/darrenjennings/vue-autosugges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hyperlink" Target="https://darrenjennings.github.io/vue-autosugges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21524"/>
        </a:solidFill>
      </p:bgPr>
    </p:bg>
    <p:spTree>
      <p:nvGrpSpPr>
        <p:cNvPr id="104" name="Shape 104"/>
        <p:cNvGrpSpPr/>
        <p:nvPr/>
      </p:nvGrpSpPr>
      <p:grpSpPr>
        <a:xfrm>
          <a:off x="0" y="0"/>
          <a:ext cx="0" cy="0"/>
          <a:chOff x="0" y="0"/>
          <a:chExt cx="0" cy="0"/>
        </a:xfrm>
      </p:grpSpPr>
      <p:sp>
        <p:nvSpPr>
          <p:cNvPr id="105" name="Google Shape;105;p23"/>
          <p:cNvSpPr txBox="1"/>
          <p:nvPr/>
        </p:nvSpPr>
        <p:spPr>
          <a:xfrm>
            <a:off x="1598375" y="1782800"/>
            <a:ext cx="59016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nvSpPr>
        <p:spPr>
          <a:xfrm>
            <a:off x="210075" y="401025"/>
            <a:ext cx="5952000" cy="3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155CC"/>
                </a:solidFill>
                <a:latin typeface="Roboto Mono Light"/>
                <a:ea typeface="Roboto Mono Light"/>
                <a:cs typeface="Roboto Mono Light"/>
                <a:sym typeface="Roboto Mono Light"/>
              </a:rPr>
              <a:t>&lt;input type="search"/&gt;</a:t>
            </a:r>
            <a:endParaRPr sz="2400">
              <a:solidFill>
                <a:srgbClr val="1155CC"/>
              </a:solidFill>
              <a:latin typeface="Roboto Mono Light"/>
              <a:ea typeface="Roboto Mono Light"/>
              <a:cs typeface="Roboto Mono Light"/>
              <a:sym typeface="Roboto Mono Light"/>
            </a:endParaRPr>
          </a:p>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&lt;ul&gt;</a:t>
            </a:r>
            <a:endParaRPr sz="2400">
              <a:solidFill>
                <a:srgbClr val="4A86E8"/>
              </a:solidFill>
              <a:latin typeface="Roboto Light"/>
              <a:ea typeface="Roboto Light"/>
              <a:cs typeface="Roboto Light"/>
              <a:sym typeface="Roboto Light"/>
            </a:endParaRPr>
          </a:p>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  &lt;li&gt;</a:t>
            </a:r>
            <a:endParaRPr sz="2400">
              <a:solidFill>
                <a:srgbClr val="4A86E8"/>
              </a:solidFill>
              <a:latin typeface="Roboto Light"/>
              <a:ea typeface="Roboto Light"/>
              <a:cs typeface="Roboto Light"/>
              <a:sym typeface="Roboto Light"/>
            </a:endParaRPr>
          </a:p>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    </a:t>
            </a:r>
            <a:r>
              <a:rPr lang="en" sz="2400">
                <a:solidFill>
                  <a:schemeClr val="lt1"/>
                </a:solidFill>
                <a:latin typeface="Roboto Light"/>
                <a:ea typeface="Roboto Light"/>
                <a:cs typeface="Roboto Light"/>
                <a:sym typeface="Roboto Light"/>
              </a:rPr>
              <a:t>Building Autosuggest Components</a:t>
            </a:r>
            <a:r>
              <a:rPr lang="en" sz="2400">
                <a:solidFill>
                  <a:srgbClr val="4A86E8"/>
                </a:solidFill>
                <a:latin typeface="Roboto Light"/>
                <a:ea typeface="Roboto Light"/>
                <a:cs typeface="Roboto Light"/>
                <a:sym typeface="Roboto Light"/>
              </a:rPr>
              <a:t> </a:t>
            </a:r>
            <a:endParaRPr sz="2400">
              <a:solidFill>
                <a:srgbClr val="4A86E8"/>
              </a:solidFill>
              <a:latin typeface="Roboto Light"/>
              <a:ea typeface="Roboto Light"/>
              <a:cs typeface="Roboto Light"/>
              <a:sym typeface="Roboto Light"/>
            </a:endParaRPr>
          </a:p>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  &lt;/li&gt;</a:t>
            </a:r>
            <a:endParaRPr sz="2400">
              <a:solidFill>
                <a:srgbClr val="4A86E8"/>
              </a:solidFill>
              <a:latin typeface="Roboto Light"/>
              <a:ea typeface="Roboto Light"/>
              <a:cs typeface="Roboto Light"/>
              <a:sym typeface="Roboto Light"/>
            </a:endParaRPr>
          </a:p>
          <a:p>
            <a:pPr indent="0" lvl="0" marL="0" rtl="0" algn="l">
              <a:spcBef>
                <a:spcPts val="0"/>
              </a:spcBef>
              <a:spcAft>
                <a:spcPts val="0"/>
              </a:spcAft>
              <a:buNone/>
            </a:pPr>
            <a:r>
              <a:rPr lang="en" sz="2400">
                <a:solidFill>
                  <a:srgbClr val="4A86E8"/>
                </a:solidFill>
                <a:latin typeface="Roboto Light"/>
                <a:ea typeface="Roboto Light"/>
                <a:cs typeface="Roboto Light"/>
                <a:sym typeface="Roboto Light"/>
              </a:rPr>
              <a:t>&lt;/ul&gt;</a:t>
            </a:r>
            <a:endParaRPr sz="2400">
              <a:solidFill>
                <a:srgbClr val="4A86E8"/>
              </a:solidFill>
              <a:latin typeface="Roboto Light"/>
              <a:ea typeface="Roboto Light"/>
              <a:cs typeface="Roboto Light"/>
              <a:sym typeface="Roboto Light"/>
            </a:endParaRPr>
          </a:p>
        </p:txBody>
      </p:sp>
      <p:sp>
        <p:nvSpPr>
          <p:cNvPr id="107" name="Google Shape;107;p23"/>
          <p:cNvSpPr txBox="1"/>
          <p:nvPr/>
        </p:nvSpPr>
        <p:spPr>
          <a:xfrm>
            <a:off x="501238" y="3738254"/>
            <a:ext cx="4508100" cy="7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Roboto Mono Light"/>
                <a:ea typeface="Roboto Mono Light"/>
                <a:cs typeface="Roboto Mono Light"/>
                <a:sym typeface="Roboto Mono Light"/>
              </a:rPr>
              <a:t>Darren Jennings</a:t>
            </a:r>
            <a:endParaRPr sz="2200">
              <a:solidFill>
                <a:srgbClr val="FFFFFF"/>
              </a:solidFill>
              <a:latin typeface="Roboto Mono Light"/>
              <a:ea typeface="Roboto Mono Light"/>
              <a:cs typeface="Roboto Mono Light"/>
              <a:sym typeface="Roboto Mono Light"/>
            </a:endParaRPr>
          </a:p>
          <a:p>
            <a:pPr indent="0" lvl="0" marL="0" rtl="0" algn="l">
              <a:spcBef>
                <a:spcPts val="0"/>
              </a:spcBef>
              <a:spcAft>
                <a:spcPts val="0"/>
              </a:spcAft>
              <a:buNone/>
            </a:pPr>
            <a:r>
              <a:rPr lang="en" sz="2200">
                <a:solidFill>
                  <a:srgbClr val="99B0C0"/>
                </a:solidFill>
                <a:latin typeface="Roboto Mono Light"/>
                <a:ea typeface="Roboto Mono Light"/>
                <a:cs typeface="Roboto Mono Light"/>
                <a:sym typeface="Roboto Mono Light"/>
              </a:rPr>
              <a:t>June 2019</a:t>
            </a:r>
            <a:endParaRPr sz="2200">
              <a:solidFill>
                <a:srgbClr val="99B0C0"/>
              </a:solidFill>
              <a:latin typeface="Roboto Mono Light"/>
              <a:ea typeface="Roboto Mono Light"/>
              <a:cs typeface="Roboto Mono Light"/>
              <a:sym typeface="Roboto Mono Light"/>
            </a:endParaRPr>
          </a:p>
        </p:txBody>
      </p:sp>
      <p:pic>
        <p:nvPicPr>
          <p:cNvPr id="108" name="Google Shape;108;p23"/>
          <p:cNvPicPr preferRelativeResize="0"/>
          <p:nvPr/>
        </p:nvPicPr>
        <p:blipFill>
          <a:blip r:embed="rId3">
            <a:alphaModFix/>
          </a:blip>
          <a:stretch>
            <a:fillRect/>
          </a:stretch>
        </p:blipFill>
        <p:spPr>
          <a:xfrm>
            <a:off x="3472145" y="0"/>
            <a:ext cx="5671857" cy="5143502"/>
          </a:xfrm>
          <a:prstGeom prst="rect">
            <a:avLst/>
          </a:prstGeom>
          <a:noFill/>
          <a:ln>
            <a:noFill/>
          </a:ln>
        </p:spPr>
      </p:pic>
      <p:sp>
        <p:nvSpPr>
          <p:cNvPr id="109" name="Google Shape;109;p23"/>
          <p:cNvSpPr/>
          <p:nvPr/>
        </p:nvSpPr>
        <p:spPr>
          <a:xfrm>
            <a:off x="424697" y="4707749"/>
            <a:ext cx="866228" cy="279140"/>
          </a:xfrm>
          <a:custGeom>
            <a:rect b="b" l="l" r="r" t="t"/>
            <a:pathLst>
              <a:path extrusionOk="0" h="91898" w="285178">
                <a:moveTo>
                  <a:pt x="33653" y="75693"/>
                </a:moveTo>
                <a:lnTo>
                  <a:pt x="52346" y="75693"/>
                </a:lnTo>
                <a:lnTo>
                  <a:pt x="62054" y="87790"/>
                </a:lnTo>
                <a:lnTo>
                  <a:pt x="60386" y="91897"/>
                </a:lnTo>
                <a:lnTo>
                  <a:pt x="36241" y="91897"/>
                </a:lnTo>
                <a:lnTo>
                  <a:pt x="36814" y="87790"/>
                </a:lnTo>
                <a:lnTo>
                  <a:pt x="31139" y="78879"/>
                </a:lnTo>
                <a:close/>
                <a:moveTo>
                  <a:pt x="46870" y="21556"/>
                </a:moveTo>
                <a:lnTo>
                  <a:pt x="57001" y="21556"/>
                </a:lnTo>
                <a:lnTo>
                  <a:pt x="102626" y="75494"/>
                </a:lnTo>
                <a:lnTo>
                  <a:pt x="99067" y="91897"/>
                </a:lnTo>
                <a:lnTo>
                  <a:pt x="79527" y="91897"/>
                </a:lnTo>
                <a:lnTo>
                  <a:pt x="80747" y="87292"/>
                </a:lnTo>
                <a:lnTo>
                  <a:pt x="38133" y="36839"/>
                </a:lnTo>
                <a:close/>
                <a:moveTo>
                  <a:pt x="64966" y="0"/>
                </a:moveTo>
                <a:lnTo>
                  <a:pt x="86073" y="16702"/>
                </a:lnTo>
                <a:lnTo>
                  <a:pt x="83360" y="19514"/>
                </a:lnTo>
                <a:lnTo>
                  <a:pt x="87019" y="24642"/>
                </a:lnTo>
                <a:lnTo>
                  <a:pt x="87019" y="30118"/>
                </a:lnTo>
                <a:lnTo>
                  <a:pt x="76515" y="38755"/>
                </a:lnTo>
                <a:lnTo>
                  <a:pt x="58818" y="17722"/>
                </a:lnTo>
                <a:lnTo>
                  <a:pt x="48513" y="17722"/>
                </a:lnTo>
                <a:lnTo>
                  <a:pt x="52670" y="10056"/>
                </a:lnTo>
                <a:close/>
                <a:moveTo>
                  <a:pt x="20933" y="52669"/>
                </a:moveTo>
                <a:lnTo>
                  <a:pt x="35769" y="39950"/>
                </a:lnTo>
                <a:lnTo>
                  <a:pt x="55482" y="63322"/>
                </a:lnTo>
                <a:lnTo>
                  <a:pt x="49882" y="71910"/>
                </a:lnTo>
                <a:lnTo>
                  <a:pt x="31711" y="71910"/>
                </a:lnTo>
                <a:lnTo>
                  <a:pt x="19141" y="88164"/>
                </a:lnTo>
                <a:lnTo>
                  <a:pt x="16279" y="91897"/>
                </a:lnTo>
                <a:lnTo>
                  <a:pt x="0" y="91897"/>
                </a:lnTo>
                <a:lnTo>
                  <a:pt x="0" y="71960"/>
                </a:lnTo>
                <a:lnTo>
                  <a:pt x="15184" y="52669"/>
                </a:lnTo>
                <a:close/>
                <a:moveTo>
                  <a:pt x="182203" y="68400"/>
                </a:moveTo>
                <a:cubicBezTo>
                  <a:pt x="178544" y="68400"/>
                  <a:pt x="176652" y="67803"/>
                  <a:pt x="175084" y="66185"/>
                </a:cubicBezTo>
                <a:cubicBezTo>
                  <a:pt x="172744" y="63820"/>
                  <a:pt x="171823" y="60560"/>
                  <a:pt x="171823" y="50454"/>
                </a:cubicBezTo>
                <a:cubicBezTo>
                  <a:pt x="171823" y="40249"/>
                  <a:pt x="172744" y="37063"/>
                  <a:pt x="175084" y="34648"/>
                </a:cubicBezTo>
                <a:cubicBezTo>
                  <a:pt x="176578" y="33080"/>
                  <a:pt x="178544" y="32483"/>
                  <a:pt x="182203" y="32483"/>
                </a:cubicBezTo>
                <a:lnTo>
                  <a:pt x="194425" y="32483"/>
                </a:lnTo>
                <a:cubicBezTo>
                  <a:pt x="198059" y="32483"/>
                  <a:pt x="199975" y="33080"/>
                  <a:pt x="201543" y="34648"/>
                </a:cubicBezTo>
                <a:cubicBezTo>
                  <a:pt x="203883" y="37063"/>
                  <a:pt x="204804" y="40249"/>
                  <a:pt x="204804" y="50454"/>
                </a:cubicBezTo>
                <a:cubicBezTo>
                  <a:pt x="204804" y="60634"/>
                  <a:pt x="203883" y="63820"/>
                  <a:pt x="201543" y="66185"/>
                </a:cubicBezTo>
                <a:cubicBezTo>
                  <a:pt x="199975" y="67803"/>
                  <a:pt x="198059" y="68400"/>
                  <a:pt x="194425" y="68400"/>
                </a:cubicBezTo>
                <a:close/>
                <a:moveTo>
                  <a:pt x="181755" y="60485"/>
                </a:moveTo>
                <a:lnTo>
                  <a:pt x="194873" y="60485"/>
                </a:lnTo>
                <a:lnTo>
                  <a:pt x="194873" y="40373"/>
                </a:lnTo>
                <a:lnTo>
                  <a:pt x="181755" y="40373"/>
                </a:lnTo>
                <a:close/>
                <a:moveTo>
                  <a:pt x="234474" y="43858"/>
                </a:moveTo>
                <a:lnTo>
                  <a:pt x="234474" y="43858"/>
                </a:lnTo>
                <a:lnTo>
                  <a:pt x="234474" y="40522"/>
                </a:lnTo>
                <a:lnTo>
                  <a:pt x="230865" y="40522"/>
                </a:lnTo>
                <a:cubicBezTo>
                  <a:pt x="230815" y="40522"/>
                  <a:pt x="230766" y="40522"/>
                  <a:pt x="230691" y="40522"/>
                </a:cubicBezTo>
                <a:lnTo>
                  <a:pt x="227903" y="40522"/>
                </a:lnTo>
                <a:cubicBezTo>
                  <a:pt x="227853" y="40522"/>
                  <a:pt x="227828" y="40522"/>
                  <a:pt x="227779" y="40522"/>
                </a:cubicBezTo>
                <a:lnTo>
                  <a:pt x="222203" y="40522"/>
                </a:lnTo>
                <a:lnTo>
                  <a:pt x="222203" y="43858"/>
                </a:lnTo>
                <a:lnTo>
                  <a:pt x="222203" y="43858"/>
                </a:lnTo>
                <a:lnTo>
                  <a:pt x="222203" y="68400"/>
                </a:lnTo>
                <a:lnTo>
                  <a:pt x="212222" y="68400"/>
                </a:lnTo>
                <a:lnTo>
                  <a:pt x="212222" y="32483"/>
                </a:lnTo>
                <a:lnTo>
                  <a:pt x="218793" y="32483"/>
                </a:lnTo>
                <a:lnTo>
                  <a:pt x="218793" y="32483"/>
                </a:lnTo>
                <a:lnTo>
                  <a:pt x="222178" y="32483"/>
                </a:lnTo>
                <a:lnTo>
                  <a:pt x="222178" y="33130"/>
                </a:lnTo>
                <a:lnTo>
                  <a:pt x="222178" y="37038"/>
                </a:lnTo>
                <a:lnTo>
                  <a:pt x="227206" y="32483"/>
                </a:lnTo>
                <a:lnTo>
                  <a:pt x="230118" y="32483"/>
                </a:lnTo>
                <a:cubicBezTo>
                  <a:pt x="230591" y="32433"/>
                  <a:pt x="231089" y="32433"/>
                  <a:pt x="231612" y="32433"/>
                </a:cubicBezTo>
                <a:lnTo>
                  <a:pt x="235993" y="32433"/>
                </a:lnTo>
                <a:cubicBezTo>
                  <a:pt x="239054" y="32433"/>
                  <a:pt x="241021" y="33080"/>
                  <a:pt x="242390" y="34449"/>
                </a:cubicBezTo>
                <a:cubicBezTo>
                  <a:pt x="243883" y="35893"/>
                  <a:pt x="244481" y="37784"/>
                  <a:pt x="244481" y="43061"/>
                </a:cubicBezTo>
                <a:lnTo>
                  <a:pt x="244481" y="68400"/>
                </a:lnTo>
                <a:lnTo>
                  <a:pt x="234499" y="68400"/>
                </a:lnTo>
                <a:lnTo>
                  <a:pt x="234499" y="44231"/>
                </a:lnTo>
                <a:cubicBezTo>
                  <a:pt x="234499" y="44107"/>
                  <a:pt x="234474" y="43982"/>
                  <a:pt x="234474" y="43858"/>
                </a:cubicBezTo>
                <a:close/>
                <a:moveTo>
                  <a:pt x="156217" y="22551"/>
                </a:moveTo>
                <a:lnTo>
                  <a:pt x="168090" y="22551"/>
                </a:lnTo>
                <a:lnTo>
                  <a:pt x="151014" y="44181"/>
                </a:lnTo>
                <a:lnTo>
                  <a:pt x="168812" y="68525"/>
                </a:lnTo>
                <a:lnTo>
                  <a:pt x="156217" y="68525"/>
                </a:lnTo>
                <a:lnTo>
                  <a:pt x="142676" y="49384"/>
                </a:lnTo>
                <a:lnTo>
                  <a:pt x="139465" y="49384"/>
                </a:lnTo>
                <a:lnTo>
                  <a:pt x="139465" y="68525"/>
                </a:lnTo>
                <a:lnTo>
                  <a:pt x="128762" y="68525"/>
                </a:lnTo>
                <a:lnTo>
                  <a:pt x="128762" y="22551"/>
                </a:lnTo>
                <a:lnTo>
                  <a:pt x="139465" y="22551"/>
                </a:lnTo>
                <a:lnTo>
                  <a:pt x="139465" y="40373"/>
                </a:lnTo>
                <a:lnTo>
                  <a:pt x="142676" y="40373"/>
                </a:lnTo>
                <a:close/>
                <a:moveTo>
                  <a:pt x="275122" y="32483"/>
                </a:moveTo>
                <a:lnTo>
                  <a:pt x="285178" y="32483"/>
                </a:lnTo>
                <a:lnTo>
                  <a:pt x="285178" y="69894"/>
                </a:lnTo>
                <a:cubicBezTo>
                  <a:pt x="285178" y="76092"/>
                  <a:pt x="284505" y="77162"/>
                  <a:pt x="282888" y="78854"/>
                </a:cubicBezTo>
                <a:cubicBezTo>
                  <a:pt x="281568" y="80223"/>
                  <a:pt x="279477" y="80871"/>
                  <a:pt x="275818" y="80871"/>
                </a:cubicBezTo>
                <a:lnTo>
                  <a:pt x="261108" y="80846"/>
                </a:lnTo>
                <a:lnTo>
                  <a:pt x="256553" y="75818"/>
                </a:lnTo>
                <a:lnTo>
                  <a:pt x="256553" y="73702"/>
                </a:lnTo>
                <a:lnTo>
                  <a:pt x="275122" y="73702"/>
                </a:lnTo>
                <a:lnTo>
                  <a:pt x="275097" y="68574"/>
                </a:lnTo>
                <a:lnTo>
                  <a:pt x="262427" y="68574"/>
                </a:lnTo>
                <a:cubicBezTo>
                  <a:pt x="258569" y="68574"/>
                  <a:pt x="256627" y="67853"/>
                  <a:pt x="255009" y="66285"/>
                </a:cubicBezTo>
                <a:cubicBezTo>
                  <a:pt x="252919" y="64119"/>
                  <a:pt x="252072" y="59415"/>
                  <a:pt x="252072" y="50578"/>
                </a:cubicBezTo>
                <a:cubicBezTo>
                  <a:pt x="252072" y="41717"/>
                  <a:pt x="253118" y="36863"/>
                  <a:pt x="255258" y="34648"/>
                </a:cubicBezTo>
                <a:cubicBezTo>
                  <a:pt x="256901" y="33080"/>
                  <a:pt x="258992" y="32433"/>
                  <a:pt x="262576" y="32433"/>
                </a:cubicBezTo>
                <a:lnTo>
                  <a:pt x="270069" y="32483"/>
                </a:lnTo>
                <a:lnTo>
                  <a:pt x="275122" y="37038"/>
                </a:lnTo>
                <a:close/>
                <a:moveTo>
                  <a:pt x="262054" y="60510"/>
                </a:moveTo>
                <a:lnTo>
                  <a:pt x="275171" y="60510"/>
                </a:lnTo>
                <a:lnTo>
                  <a:pt x="275171" y="40373"/>
                </a:lnTo>
                <a:lnTo>
                  <a:pt x="262054" y="4037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23"/>
          <p:cNvCxnSpPr/>
          <p:nvPr/>
        </p:nvCxnSpPr>
        <p:spPr>
          <a:xfrm>
            <a:off x="424700" y="3842654"/>
            <a:ext cx="0" cy="540000"/>
          </a:xfrm>
          <a:prstGeom prst="straightConnector1">
            <a:avLst/>
          </a:prstGeom>
          <a:noFill/>
          <a:ln cap="flat" cmpd="sng" w="19050">
            <a:solidFill>
              <a:srgbClr val="3C78D8"/>
            </a:solidFill>
            <a:prstDash val="solid"/>
            <a:round/>
            <a:headEnd len="med" w="med" type="none"/>
            <a:tailEnd len="med" w="med" type="none"/>
          </a:ln>
        </p:spPr>
      </p:cxnSp>
      <p:pic>
        <p:nvPicPr>
          <p:cNvPr id="111" name="Google Shape;111;p23"/>
          <p:cNvPicPr preferRelativeResize="0"/>
          <p:nvPr/>
        </p:nvPicPr>
        <p:blipFill>
          <a:blip r:embed="rId3">
            <a:alphaModFix/>
          </a:blip>
          <a:stretch>
            <a:fillRect/>
          </a:stretch>
        </p:blipFill>
        <p:spPr>
          <a:xfrm>
            <a:off x="3472145" y="0"/>
            <a:ext cx="5671857" cy="5143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2"/>
          <p:cNvSpPr txBox="1"/>
          <p:nvPr>
            <p:ph idx="1" type="body"/>
          </p:nvPr>
        </p:nvSpPr>
        <p:spPr>
          <a:xfrm>
            <a:off x="311700" y="826575"/>
            <a:ext cx="8754300" cy="425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@click 👇🐁</a:t>
            </a:r>
            <a:endParaRPr b="1"/>
          </a:p>
          <a:p>
            <a:pPr indent="-292100" lvl="1" marL="914400" rtl="0" algn="l">
              <a:spcBef>
                <a:spcPts val="0"/>
              </a:spcBef>
              <a:spcAft>
                <a:spcPts val="0"/>
              </a:spcAft>
              <a:buSzPts val="1000"/>
              <a:buChar char="◆"/>
            </a:pPr>
            <a:r>
              <a:rPr lang="en" sz="1000"/>
              <a:t>input</a:t>
            </a:r>
            <a:endParaRPr sz="1000"/>
          </a:p>
          <a:p>
            <a:pPr indent="-292100" lvl="2" marL="1371600" rtl="0" algn="l">
              <a:spcBef>
                <a:spcPts val="0"/>
              </a:spcBef>
              <a:spcAft>
                <a:spcPts val="0"/>
              </a:spcAft>
              <a:buSzPts val="1000"/>
              <a:buChar char="●"/>
            </a:pPr>
            <a:r>
              <a:rPr lang="en" sz="1000"/>
              <a:t>show suggestions or wait until user starts typing? - this is optional but could be useful e.g. show some suggestions based on “most popular”</a:t>
            </a:r>
            <a:endParaRPr sz="1000"/>
          </a:p>
          <a:p>
            <a:pPr indent="-292100" lvl="1" marL="914400" rtl="0" algn="l">
              <a:spcBef>
                <a:spcPts val="0"/>
              </a:spcBef>
              <a:spcAft>
                <a:spcPts val="0"/>
              </a:spcAft>
              <a:buSzPts val="1000"/>
              <a:buChar char="◆"/>
            </a:pPr>
            <a:r>
              <a:rPr lang="en" sz="1000"/>
              <a:t>R</a:t>
            </a:r>
            <a:r>
              <a:rPr lang="en" sz="1000"/>
              <a:t>esult item</a:t>
            </a:r>
            <a:endParaRPr sz="1000"/>
          </a:p>
          <a:p>
            <a:pPr indent="-292100" lvl="2" marL="1371600" rtl="0" algn="l">
              <a:spcBef>
                <a:spcPts val="0"/>
              </a:spcBef>
              <a:spcAft>
                <a:spcPts val="0"/>
              </a:spcAft>
              <a:buSzPts val="1000"/>
              <a:buChar char="●"/>
            </a:pPr>
            <a:r>
              <a:rPr lang="en" sz="1000"/>
              <a:t>selects a result from the listbox, emits @selected event</a:t>
            </a:r>
            <a:endParaRPr sz="1000"/>
          </a:p>
          <a:p>
            <a:pPr indent="-292100" lvl="1" marL="914400" rtl="0" algn="l">
              <a:spcBef>
                <a:spcPts val="0"/>
              </a:spcBef>
              <a:spcAft>
                <a:spcPts val="0"/>
              </a:spcAft>
              <a:buSzPts val="1000"/>
              <a:buChar char="◆"/>
            </a:pPr>
            <a:r>
              <a:rPr lang="en" sz="1000"/>
              <a:t>document</a:t>
            </a:r>
            <a:endParaRPr sz="1000"/>
          </a:p>
          <a:p>
            <a:pPr indent="-292100" lvl="2" marL="1371600" rtl="0" algn="l">
              <a:spcBef>
                <a:spcPts val="0"/>
              </a:spcBef>
              <a:spcAft>
                <a:spcPts val="0"/>
              </a:spcAft>
              <a:buSzPts val="1000"/>
              <a:buChar char="●"/>
            </a:pPr>
            <a:r>
              <a:rPr lang="en" sz="1000"/>
              <a:t>Close listbox</a:t>
            </a:r>
            <a:endParaRPr sz="1000"/>
          </a:p>
          <a:p>
            <a:pPr indent="-342900" lvl="0" marL="457200" rtl="0" algn="l">
              <a:spcBef>
                <a:spcPts val="0"/>
              </a:spcBef>
              <a:spcAft>
                <a:spcPts val="0"/>
              </a:spcAft>
              <a:buSzPts val="1800"/>
              <a:buChar char="➔"/>
            </a:pPr>
            <a:r>
              <a:rPr b="1" lang="en"/>
              <a:t>Keydown 👇 ⌨️</a:t>
            </a:r>
            <a:endParaRPr b="1"/>
          </a:p>
          <a:p>
            <a:pPr indent="-285750" lvl="1" marL="914400" rtl="0" algn="l">
              <a:spcBef>
                <a:spcPts val="0"/>
              </a:spcBef>
              <a:spcAft>
                <a:spcPts val="0"/>
              </a:spcAft>
              <a:buSzPts val="900"/>
              <a:buChar char="◆"/>
            </a:pPr>
            <a:r>
              <a:rPr lang="en" sz="900"/>
              <a:t>Character keys</a:t>
            </a:r>
            <a:endParaRPr sz="900"/>
          </a:p>
          <a:p>
            <a:pPr indent="-285750" lvl="2" marL="1371600" rtl="0" algn="l">
              <a:spcBef>
                <a:spcPts val="0"/>
              </a:spcBef>
              <a:spcAft>
                <a:spcPts val="0"/>
              </a:spcAft>
              <a:buSzPts val="900"/>
              <a:buChar char="●"/>
            </a:pPr>
            <a:r>
              <a:rPr lang="en" sz="900"/>
              <a:t>Show listbox, filter the results!</a:t>
            </a:r>
            <a:endParaRPr sz="900"/>
          </a:p>
          <a:p>
            <a:pPr indent="-285750" lvl="1" marL="914400" rtl="0" algn="l">
              <a:spcBef>
                <a:spcPts val="0"/>
              </a:spcBef>
              <a:spcAft>
                <a:spcPts val="0"/>
              </a:spcAft>
              <a:buSzPts val="900"/>
              <a:buChar char="◆"/>
            </a:pPr>
            <a:r>
              <a:rPr lang="en" sz="900"/>
              <a:t>Exclude non-character keys such as shift, tab, alt/option, OS Keys</a:t>
            </a:r>
            <a:endParaRPr sz="900"/>
          </a:p>
          <a:p>
            <a:pPr indent="-285750" lvl="1" marL="914400" rtl="0" algn="l">
              <a:spcBef>
                <a:spcPts val="0"/>
              </a:spcBef>
              <a:spcAft>
                <a:spcPts val="0"/>
              </a:spcAft>
              <a:buSzPts val="900"/>
              <a:buChar char="◆"/>
            </a:pPr>
            <a:r>
              <a:rPr lang="en" sz="900"/>
              <a:t>down, up (keycodes: </a:t>
            </a:r>
            <a:r>
              <a:rPr lang="en" sz="900">
                <a:latin typeface="Roboto Mono"/>
                <a:ea typeface="Roboto Mono"/>
                <a:cs typeface="Roboto Mono"/>
                <a:sym typeface="Roboto Mono"/>
              </a:rPr>
              <a:t>40, 38</a:t>
            </a:r>
            <a:r>
              <a:rPr lang="en" sz="900"/>
              <a:t>)</a:t>
            </a:r>
            <a:endParaRPr sz="900"/>
          </a:p>
          <a:p>
            <a:pPr indent="-285750" lvl="2" marL="1371600" rtl="0" algn="l">
              <a:spcBef>
                <a:spcPts val="0"/>
              </a:spcBef>
              <a:spcAft>
                <a:spcPts val="0"/>
              </a:spcAft>
              <a:buSzPts val="900"/>
              <a:buChar char="●"/>
            </a:pPr>
            <a:r>
              <a:rPr lang="en" sz="900"/>
              <a:t>Key through results in the listbox</a:t>
            </a:r>
            <a:endParaRPr sz="900"/>
          </a:p>
          <a:p>
            <a:pPr indent="-285750" lvl="2" marL="1371600" rtl="0" algn="l">
              <a:spcBef>
                <a:spcPts val="0"/>
              </a:spcBef>
              <a:spcAft>
                <a:spcPts val="0"/>
              </a:spcAft>
              <a:buSzPts val="900"/>
              <a:buChar char="●"/>
            </a:pPr>
            <a:r>
              <a:rPr lang="en" sz="900"/>
              <a:t>Input changes to preview what is being selected. Keying up to the top resets the input value back to what was originally typed</a:t>
            </a:r>
            <a:endParaRPr sz="900"/>
          </a:p>
          <a:p>
            <a:pPr indent="-285750" lvl="2" marL="1371600" rtl="0" algn="l">
              <a:spcBef>
                <a:spcPts val="0"/>
              </a:spcBef>
              <a:spcAft>
                <a:spcPts val="0"/>
              </a:spcAft>
              <a:buSzPts val="900"/>
              <a:buChar char="●"/>
            </a:pPr>
            <a:r>
              <a:rPr lang="en" sz="900"/>
              <a:t>Items are always visible (scrollTo)</a:t>
            </a:r>
            <a:endParaRPr sz="900"/>
          </a:p>
          <a:p>
            <a:pPr indent="-285750" lvl="2" marL="1371600" rtl="0" algn="l">
              <a:spcBef>
                <a:spcPts val="0"/>
              </a:spcBef>
              <a:spcAft>
                <a:spcPts val="0"/>
              </a:spcAft>
              <a:buSzPts val="900"/>
              <a:buChar char="●"/>
            </a:pPr>
            <a:r>
              <a:rPr lang="en" sz="900"/>
              <a:t>Keying down when reach last item resets to the first item</a:t>
            </a:r>
            <a:endParaRPr sz="900"/>
          </a:p>
          <a:p>
            <a:pPr indent="-285750" lvl="2" marL="1371600" rtl="0" algn="l">
              <a:spcBef>
                <a:spcPts val="0"/>
              </a:spcBef>
              <a:spcAft>
                <a:spcPts val="0"/>
              </a:spcAft>
              <a:buSzPts val="900"/>
              <a:buChar char="●"/>
            </a:pPr>
            <a:r>
              <a:rPr lang="en" sz="900"/>
              <a:t>Update aria attributes</a:t>
            </a:r>
            <a:endParaRPr sz="900"/>
          </a:p>
          <a:p>
            <a:pPr indent="-285750" lvl="1" marL="914400" rtl="0" algn="l">
              <a:spcBef>
                <a:spcPts val="0"/>
              </a:spcBef>
              <a:spcAft>
                <a:spcPts val="0"/>
              </a:spcAft>
              <a:buSzPts val="900"/>
              <a:buChar char="◆"/>
            </a:pPr>
            <a:r>
              <a:rPr lang="en" sz="900"/>
              <a:t>Enter (</a:t>
            </a:r>
            <a:r>
              <a:rPr lang="en" sz="900">
                <a:latin typeface="Roboto Mono"/>
                <a:ea typeface="Roboto Mono"/>
                <a:cs typeface="Roboto Mono"/>
                <a:sym typeface="Roboto Mono"/>
              </a:rPr>
              <a:t>13</a:t>
            </a:r>
            <a:r>
              <a:rPr lang="en" sz="900"/>
              <a:t>)</a:t>
            </a:r>
            <a:endParaRPr sz="900"/>
          </a:p>
          <a:p>
            <a:pPr indent="-285750" lvl="2" marL="1371600" rtl="0" algn="l">
              <a:spcBef>
                <a:spcPts val="0"/>
              </a:spcBef>
              <a:spcAft>
                <a:spcPts val="0"/>
              </a:spcAft>
              <a:buSzPts val="900"/>
              <a:buChar char="●"/>
            </a:pPr>
            <a:r>
              <a:rPr lang="en" sz="900"/>
              <a:t>Select a result item from the listbox</a:t>
            </a:r>
            <a:endParaRPr sz="900"/>
          </a:p>
          <a:p>
            <a:pPr indent="-285750" lvl="1" marL="914400" rtl="0" algn="l">
              <a:spcBef>
                <a:spcPts val="0"/>
              </a:spcBef>
              <a:spcAft>
                <a:spcPts val="0"/>
              </a:spcAft>
              <a:buSzPts val="900"/>
              <a:buChar char="◆"/>
            </a:pPr>
            <a:r>
              <a:rPr lang="en" sz="900"/>
              <a:t>Escape (</a:t>
            </a:r>
            <a:r>
              <a:rPr lang="en" sz="900">
                <a:latin typeface="Roboto Mono"/>
                <a:ea typeface="Roboto Mono"/>
                <a:cs typeface="Roboto Mono"/>
                <a:sym typeface="Roboto Mono"/>
              </a:rPr>
              <a:t>27</a:t>
            </a:r>
            <a:r>
              <a:rPr lang="en" sz="900"/>
              <a:t>)</a:t>
            </a:r>
            <a:endParaRPr sz="900"/>
          </a:p>
          <a:p>
            <a:pPr indent="-285750" lvl="2" marL="1371600" rtl="0" algn="l">
              <a:spcBef>
                <a:spcPts val="0"/>
              </a:spcBef>
              <a:spcAft>
                <a:spcPts val="0"/>
              </a:spcAft>
              <a:buSzPts val="900"/>
              <a:buChar char="●"/>
            </a:pPr>
            <a:r>
              <a:rPr lang="en" sz="900"/>
              <a:t>Close listbox</a:t>
            </a:r>
            <a:endParaRPr sz="900"/>
          </a:p>
          <a:p>
            <a:pPr indent="-285750" lvl="2" marL="1371600" rtl="0" algn="l">
              <a:spcBef>
                <a:spcPts val="0"/>
              </a:spcBef>
              <a:spcAft>
                <a:spcPts val="0"/>
              </a:spcAft>
              <a:buSzPts val="900"/>
              <a:buChar char="●"/>
            </a:pPr>
            <a:r>
              <a:rPr lang="en" sz="900"/>
              <a:t>If user closes listbox, allow them to press a key to reopen the listbox to continue checking results</a:t>
            </a:r>
            <a:endParaRPr sz="900"/>
          </a:p>
          <a:p>
            <a:pPr indent="0" lvl="0" marL="457200" rtl="0" algn="l">
              <a:spcBef>
                <a:spcPts val="1600"/>
              </a:spcBef>
              <a:spcAft>
                <a:spcPts val="1600"/>
              </a:spcAft>
              <a:buNone/>
            </a:pPr>
            <a:r>
              <a:t/>
            </a:r>
            <a:endParaRPr sz="1000"/>
          </a:p>
        </p:txBody>
      </p:sp>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3. Features - mouse/keyboard interactions</a:t>
            </a:r>
            <a:endParaRPr b="1"/>
          </a:p>
        </p:txBody>
      </p:sp>
      <p:pic>
        <p:nvPicPr>
          <p:cNvPr id="185" name="Google Shape;185;p32"/>
          <p:cNvPicPr preferRelativeResize="0"/>
          <p:nvPr/>
        </p:nvPicPr>
        <p:blipFill>
          <a:blip r:embed="rId3">
            <a:alphaModFix/>
          </a:blip>
          <a:stretch>
            <a:fillRect/>
          </a:stretch>
        </p:blipFill>
        <p:spPr>
          <a:xfrm>
            <a:off x="7895175" y="3941475"/>
            <a:ext cx="1056500" cy="105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91" name="Google Shape;191;p33"/>
          <p:cNvSpPr txBox="1"/>
          <p:nvPr>
            <p:ph idx="1" type="body"/>
          </p:nvPr>
        </p:nvSpPr>
        <p:spPr>
          <a:xfrm>
            <a:off x="6900" y="619075"/>
            <a:ext cx="8520600" cy="378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Char char="-"/>
            </a:pPr>
            <a:r>
              <a:rPr b="1" lang="en">
                <a:solidFill>
                  <a:srgbClr val="24292E"/>
                </a:solidFill>
              </a:rPr>
              <a:t>Developer Experience (DX) </a:t>
            </a:r>
            <a:r>
              <a:rPr b="1" lang="en">
                <a:solidFill>
                  <a:srgbClr val="999999"/>
                </a:solidFill>
              </a:rPr>
              <a:t>- </a:t>
            </a:r>
            <a:r>
              <a:rPr lang="en" sz="1400">
                <a:solidFill>
                  <a:srgbClr val="999999"/>
                </a:solidFill>
              </a:rPr>
              <a:t>developer user that is using vue-autosuggest to build an app</a:t>
            </a:r>
            <a:endParaRPr b="1" sz="1400">
              <a:solidFill>
                <a:srgbClr val="24292E"/>
              </a:solidFill>
            </a:endParaRPr>
          </a:p>
          <a:p>
            <a:pPr indent="-342900" lvl="1" marL="914400" rtl="0" algn="l">
              <a:spcBef>
                <a:spcPts val="0"/>
              </a:spcBef>
              <a:spcAft>
                <a:spcPts val="0"/>
              </a:spcAft>
              <a:buClr>
                <a:srgbClr val="24292E"/>
              </a:buClr>
              <a:buSzPts val="1800"/>
              <a:buChar char="-"/>
            </a:pPr>
            <a:r>
              <a:rPr lang="en">
                <a:solidFill>
                  <a:srgbClr val="24292E"/>
                </a:solidFill>
              </a:rPr>
              <a:t>Separation of concerns (SoC)</a:t>
            </a:r>
            <a:endParaRPr sz="1800">
              <a:solidFill>
                <a:srgbClr val="24292E"/>
              </a:solidFill>
            </a:endParaRPr>
          </a:p>
          <a:p>
            <a:pPr indent="-317500" lvl="2" marL="1371600" rtl="0" algn="l">
              <a:spcBef>
                <a:spcPts val="0"/>
              </a:spcBef>
              <a:spcAft>
                <a:spcPts val="0"/>
              </a:spcAft>
              <a:buClr>
                <a:srgbClr val="24292E"/>
              </a:buClr>
              <a:buSzPts val="1400"/>
              <a:buChar char="-"/>
            </a:pPr>
            <a:r>
              <a:rPr lang="en">
                <a:solidFill>
                  <a:srgbClr val="24292E"/>
                </a:solidFill>
              </a:rPr>
              <a:t>Keep the combobox worried about what it needs to worry about. </a:t>
            </a:r>
            <a:endParaRPr>
              <a:solidFill>
                <a:srgbClr val="24292E"/>
              </a:solidFill>
            </a:endParaRPr>
          </a:p>
          <a:p>
            <a:pPr indent="-317500" lvl="3" marL="1828800" rtl="0" algn="l">
              <a:spcBef>
                <a:spcPts val="0"/>
              </a:spcBef>
              <a:spcAft>
                <a:spcPts val="0"/>
              </a:spcAft>
              <a:buClr>
                <a:srgbClr val="24292E"/>
              </a:buClr>
              <a:buSzPts val="1400"/>
              <a:buChar char="-"/>
            </a:pPr>
            <a:r>
              <a:rPr lang="en">
                <a:solidFill>
                  <a:srgbClr val="24292E"/>
                </a:solidFill>
              </a:rPr>
              <a:t>List presentation, user interactions, ARIA state, etc.</a:t>
            </a:r>
            <a:endParaRPr>
              <a:solidFill>
                <a:srgbClr val="24292E"/>
              </a:solidFill>
            </a:endParaRPr>
          </a:p>
          <a:p>
            <a:pPr indent="-317500" lvl="1" marL="914400" rtl="0" algn="l">
              <a:spcBef>
                <a:spcPts val="0"/>
              </a:spcBef>
              <a:spcAft>
                <a:spcPts val="0"/>
              </a:spcAft>
              <a:buClr>
                <a:srgbClr val="24292E"/>
              </a:buClr>
              <a:buSzPts val="1400"/>
              <a:buChar char="-"/>
            </a:pPr>
            <a:r>
              <a:rPr lang="en">
                <a:solidFill>
                  <a:srgbClr val="24292E"/>
                </a:solidFill>
              </a:rPr>
              <a:t>Developers want to fetch their own data (Fetch API, axios, 3rd party api client libraries etc.)</a:t>
            </a:r>
            <a:endParaRPr>
              <a:solidFill>
                <a:srgbClr val="24292E"/>
              </a:solidFill>
            </a:endParaRPr>
          </a:p>
          <a:p>
            <a:pPr indent="-342900" lvl="0" marL="457200" rtl="0" algn="l">
              <a:spcBef>
                <a:spcPts val="0"/>
              </a:spcBef>
              <a:spcAft>
                <a:spcPts val="0"/>
              </a:spcAft>
              <a:buClr>
                <a:srgbClr val="24292E"/>
              </a:buClr>
              <a:buSzPts val="1800"/>
              <a:buChar char="-"/>
            </a:pPr>
            <a:r>
              <a:rPr b="1" lang="en">
                <a:solidFill>
                  <a:srgbClr val="24292E"/>
                </a:solidFill>
              </a:rPr>
              <a:t>User Experience (</a:t>
            </a:r>
            <a:r>
              <a:rPr b="1" lang="en" sz="1800">
                <a:solidFill>
                  <a:srgbClr val="24292E"/>
                </a:solidFill>
              </a:rPr>
              <a:t>UX</a:t>
            </a:r>
            <a:r>
              <a:rPr b="1" lang="en">
                <a:solidFill>
                  <a:srgbClr val="24292E"/>
                </a:solidFill>
              </a:rPr>
              <a:t>) </a:t>
            </a:r>
            <a:r>
              <a:rPr b="1" lang="en">
                <a:solidFill>
                  <a:srgbClr val="999999"/>
                </a:solidFill>
              </a:rPr>
              <a:t>- </a:t>
            </a:r>
            <a:r>
              <a:rPr lang="en" sz="1400">
                <a:solidFill>
                  <a:srgbClr val="999999"/>
                </a:solidFill>
              </a:rPr>
              <a:t>user of app that is using vue-autosuggest</a:t>
            </a:r>
            <a:endParaRPr sz="1400">
              <a:solidFill>
                <a:srgbClr val="999999"/>
              </a:solidFill>
            </a:endParaRPr>
          </a:p>
          <a:p>
            <a:pPr indent="-317500" lvl="1" marL="914400" rtl="0" algn="l">
              <a:spcBef>
                <a:spcPts val="0"/>
              </a:spcBef>
              <a:spcAft>
                <a:spcPts val="0"/>
              </a:spcAft>
              <a:buClr>
                <a:srgbClr val="24292E"/>
              </a:buClr>
              <a:buSzPts val="1400"/>
              <a:buChar char="-"/>
            </a:pPr>
            <a:r>
              <a:rPr lang="en">
                <a:solidFill>
                  <a:srgbClr val="24292E"/>
                </a:solidFill>
              </a:rPr>
              <a:t>Give user feedback of loading state, so that they’re not frustrated by why it’s not showing up</a:t>
            </a:r>
            <a:endParaRPr>
              <a:solidFill>
                <a:srgbClr val="24292E"/>
              </a:solidFill>
            </a:endParaRPr>
          </a:p>
          <a:p>
            <a:pPr indent="-317500" lvl="2" marL="1371600" rtl="0" algn="l">
              <a:spcBef>
                <a:spcPts val="0"/>
              </a:spcBef>
              <a:spcAft>
                <a:spcPts val="0"/>
              </a:spcAft>
              <a:buClr>
                <a:srgbClr val="24292E"/>
              </a:buClr>
              <a:buSzPts val="1400"/>
              <a:buChar char="-"/>
            </a:pPr>
            <a:r>
              <a:rPr lang="en">
                <a:solidFill>
                  <a:srgbClr val="24292E"/>
                </a:solidFill>
              </a:rPr>
              <a:t>Right side spinner</a:t>
            </a:r>
            <a:endParaRPr>
              <a:solidFill>
                <a:srgbClr val="24292E"/>
              </a:solidFill>
            </a:endParaRPr>
          </a:p>
          <a:p>
            <a:pPr indent="-317500" lvl="2" marL="1371600" rtl="0" algn="l">
              <a:spcBef>
                <a:spcPts val="0"/>
              </a:spcBef>
              <a:spcAft>
                <a:spcPts val="0"/>
              </a:spcAft>
              <a:buClr>
                <a:srgbClr val="24292E"/>
              </a:buClr>
              <a:buSzPts val="1400"/>
              <a:buChar char="-"/>
            </a:pPr>
            <a:r>
              <a:rPr lang="en">
                <a:solidFill>
                  <a:srgbClr val="24292E"/>
                </a:solidFill>
              </a:rPr>
              <a:t>“Loading…” text as result item</a:t>
            </a:r>
            <a:endParaRPr>
              <a:solidFill>
                <a:srgbClr val="24292E"/>
              </a:solidFill>
            </a:endParaRPr>
          </a:p>
          <a:p>
            <a:pPr indent="-317500" lvl="1" marL="914400" rtl="0" algn="l">
              <a:spcBef>
                <a:spcPts val="0"/>
              </a:spcBef>
              <a:spcAft>
                <a:spcPts val="0"/>
              </a:spcAft>
              <a:buClr>
                <a:srgbClr val="24292E"/>
              </a:buClr>
              <a:buSzPts val="1400"/>
              <a:buChar char="-"/>
            </a:pPr>
            <a:r>
              <a:rPr lang="en">
                <a:solidFill>
                  <a:srgbClr val="24292E"/>
                </a:solidFill>
              </a:rPr>
              <a:t>Debounce API calls `@input` </a:t>
            </a:r>
            <a:endParaRPr>
              <a:solidFill>
                <a:srgbClr val="24292E"/>
              </a:solidFill>
            </a:endParaRPr>
          </a:p>
          <a:p>
            <a:pPr indent="-317500" lvl="2" marL="1371600" rtl="0" algn="l">
              <a:spcBef>
                <a:spcPts val="0"/>
              </a:spcBef>
              <a:spcAft>
                <a:spcPts val="0"/>
              </a:spcAft>
              <a:buClr>
                <a:srgbClr val="24292E"/>
              </a:buClr>
              <a:buSzPts val="1400"/>
              <a:buChar char="-"/>
            </a:pPr>
            <a:r>
              <a:rPr lang="en">
                <a:solidFill>
                  <a:srgbClr val="24292E"/>
                </a:solidFill>
              </a:rPr>
              <a:t>Wait until user has stopped typing before firing XHR requests (but not too long &lt; 200ms)</a:t>
            </a:r>
            <a:endParaRPr>
              <a:solidFill>
                <a:srgbClr val="24292E"/>
              </a:solidFill>
            </a:endParaRPr>
          </a:p>
          <a:p>
            <a:pPr indent="-317500" lvl="1" marL="914400" rtl="0" algn="l">
              <a:spcBef>
                <a:spcPts val="0"/>
              </a:spcBef>
              <a:spcAft>
                <a:spcPts val="0"/>
              </a:spcAft>
              <a:buClr>
                <a:srgbClr val="24292E"/>
              </a:buClr>
              <a:buSzPts val="1400"/>
              <a:buChar char="-"/>
            </a:pPr>
            <a:r>
              <a:rPr lang="en">
                <a:solidFill>
                  <a:srgbClr val="24292E"/>
                </a:solidFill>
              </a:rPr>
              <a:t>Ask the question: is the listbox needed for functionality or can you “just search”? E.g. google</a:t>
            </a:r>
            <a:endParaRPr>
              <a:solidFill>
                <a:srgbClr val="24292E"/>
              </a:solidFill>
            </a:endParaRPr>
          </a:p>
        </p:txBody>
      </p:sp>
      <p:sp>
        <p:nvSpPr>
          <p:cNvPr id="192" name="Google Shape;192;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4. Data Fetching</a:t>
            </a:r>
            <a:endParaRPr b="1"/>
          </a:p>
        </p:txBody>
      </p:sp>
      <p:pic>
        <p:nvPicPr>
          <p:cNvPr id="193" name="Google Shape;193;p33"/>
          <p:cNvPicPr preferRelativeResize="0"/>
          <p:nvPr/>
        </p:nvPicPr>
        <p:blipFill>
          <a:blip r:embed="rId3">
            <a:alphaModFix/>
          </a:blip>
          <a:stretch>
            <a:fillRect/>
          </a:stretch>
        </p:blipFill>
        <p:spPr>
          <a:xfrm>
            <a:off x="7895175" y="3941475"/>
            <a:ext cx="1056500" cy="105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Third Party Data Fetching</a:t>
            </a:r>
            <a:endParaRPr b="1"/>
          </a:p>
        </p:txBody>
      </p:sp>
      <p:pic>
        <p:nvPicPr>
          <p:cNvPr id="200" name="Google Shape;200;p34" title="Screen Recording 2019-06-10 at 11.51.44 PM.mov">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
        <p:nvSpPr>
          <p:cNvPr id="201" name="Google Shape;201;p34"/>
          <p:cNvSpPr txBox="1"/>
          <p:nvPr/>
        </p:nvSpPr>
        <p:spPr>
          <a:xfrm>
            <a:off x="4940400" y="523775"/>
            <a:ext cx="3891900" cy="41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Algolia: </a:t>
            </a:r>
            <a:r>
              <a:rPr lang="en" sz="1000" u="sng">
                <a:solidFill>
                  <a:schemeClr val="hlink"/>
                </a:solidFill>
                <a:hlinkClick r:id="rId5"/>
              </a:rPr>
              <a:t>https://codesandbox.io/s/mystifying-cray-2vr87nyvkp</a:t>
            </a:r>
            <a:endParaRPr sz="1000"/>
          </a:p>
        </p:txBody>
      </p:sp>
      <p:pic>
        <p:nvPicPr>
          <p:cNvPr id="202" name="Google Shape;202;p34"/>
          <p:cNvPicPr preferRelativeResize="0"/>
          <p:nvPr/>
        </p:nvPicPr>
        <p:blipFill>
          <a:blip r:embed="rId6">
            <a:alphaModFix/>
          </a:blip>
          <a:stretch>
            <a:fillRect/>
          </a:stretch>
        </p:blipFill>
        <p:spPr>
          <a:xfrm>
            <a:off x="7895175" y="3941475"/>
            <a:ext cx="1056500" cy="1056500"/>
          </a:xfrm>
          <a:prstGeom prst="rect">
            <a:avLst/>
          </a:prstGeom>
          <a:noFill/>
          <a:ln>
            <a:noFill/>
          </a:ln>
        </p:spPr>
      </p:pic>
      <p:sp>
        <p:nvSpPr>
          <p:cNvPr id="203" name="Google Shape;203;p34"/>
          <p:cNvSpPr txBox="1"/>
          <p:nvPr/>
        </p:nvSpPr>
        <p:spPr>
          <a:xfrm>
            <a:off x="71825" y="4548025"/>
            <a:ext cx="66423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7"/>
              </a:rPr>
              <a:t>https://drive.google.com/open?id=1C_yCV_AfHyeiEWcUhw99fYFVLqqmIaH5</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5"/>
          <p:cNvPicPr preferRelativeResize="0"/>
          <p:nvPr/>
        </p:nvPicPr>
        <p:blipFill>
          <a:blip r:embed="rId3">
            <a:alphaModFix/>
          </a:blip>
          <a:stretch>
            <a:fillRect/>
          </a:stretch>
        </p:blipFill>
        <p:spPr>
          <a:xfrm>
            <a:off x="626175" y="662499"/>
            <a:ext cx="7891649" cy="3818500"/>
          </a:xfrm>
          <a:prstGeom prst="rect">
            <a:avLst/>
          </a:prstGeom>
          <a:noFill/>
          <a:ln>
            <a:noFill/>
          </a:ln>
        </p:spPr>
      </p:pic>
      <p:pic>
        <p:nvPicPr>
          <p:cNvPr id="209" name="Google Shape;209;p35"/>
          <p:cNvPicPr preferRelativeResize="0"/>
          <p:nvPr/>
        </p:nvPicPr>
        <p:blipFill>
          <a:blip r:embed="rId4">
            <a:alphaModFix/>
          </a:blip>
          <a:stretch>
            <a:fillRect/>
          </a:stretch>
        </p:blipFill>
        <p:spPr>
          <a:xfrm>
            <a:off x="7895175" y="3941475"/>
            <a:ext cx="1056500" cy="105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215" name="Google Shape;215;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Data Fetching </a:t>
            </a:r>
            <a:endParaRPr b="1"/>
          </a:p>
        </p:txBody>
      </p:sp>
      <p:pic>
        <p:nvPicPr>
          <p:cNvPr id="216" name="Google Shape;216;p36" title="Screen Recording 2019-06-12 at 2.13.44 PM.mov">
            <a:hlinkClick r:id="rId3"/>
          </p:cNvPr>
          <p:cNvPicPr preferRelativeResize="0"/>
          <p:nvPr/>
        </p:nvPicPr>
        <p:blipFill>
          <a:blip r:embed="rId4">
            <a:alphaModFix/>
          </a:blip>
          <a:stretch>
            <a:fillRect/>
          </a:stretch>
        </p:blipFill>
        <p:spPr>
          <a:xfrm>
            <a:off x="2031375" y="896099"/>
            <a:ext cx="4842025" cy="3631500"/>
          </a:xfrm>
          <a:prstGeom prst="rect">
            <a:avLst/>
          </a:prstGeom>
          <a:noFill/>
          <a:ln>
            <a:noFill/>
          </a:ln>
        </p:spPr>
      </p:pic>
      <p:pic>
        <p:nvPicPr>
          <p:cNvPr id="217" name="Google Shape;217;p36"/>
          <p:cNvPicPr preferRelativeResize="0"/>
          <p:nvPr/>
        </p:nvPicPr>
        <p:blipFill>
          <a:blip r:embed="rId5">
            <a:alphaModFix/>
          </a:blip>
          <a:stretch>
            <a:fillRect/>
          </a:stretch>
        </p:blipFill>
        <p:spPr>
          <a:xfrm>
            <a:off x="7895175" y="3941475"/>
            <a:ext cx="1056500" cy="1056500"/>
          </a:xfrm>
          <a:prstGeom prst="rect">
            <a:avLst/>
          </a:prstGeom>
          <a:noFill/>
          <a:ln>
            <a:noFill/>
          </a:ln>
        </p:spPr>
      </p:pic>
      <p:pic>
        <p:nvPicPr>
          <p:cNvPr id="218" name="Google Shape;218;p36"/>
          <p:cNvPicPr preferRelativeResize="0"/>
          <p:nvPr/>
        </p:nvPicPr>
        <p:blipFill>
          <a:blip r:embed="rId6">
            <a:alphaModFix/>
          </a:blip>
          <a:stretch>
            <a:fillRect/>
          </a:stretch>
        </p:blipFill>
        <p:spPr>
          <a:xfrm>
            <a:off x="2438825" y="291663"/>
            <a:ext cx="830231" cy="269825"/>
          </a:xfrm>
          <a:prstGeom prst="rect">
            <a:avLst/>
          </a:prstGeom>
          <a:noFill/>
          <a:ln>
            <a:noFill/>
          </a:ln>
        </p:spPr>
      </p:pic>
      <p:sp>
        <p:nvSpPr>
          <p:cNvPr id="219" name="Google Shape;219;p36"/>
          <p:cNvSpPr txBox="1"/>
          <p:nvPr/>
        </p:nvSpPr>
        <p:spPr>
          <a:xfrm>
            <a:off x="36075" y="4625050"/>
            <a:ext cx="78591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7"/>
              </a:rPr>
              <a:t>https://drive.google.com/open?id=1GlYDOu-MEcFWYOHSVAtpSWD7iRFdi9LO</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5. Accessibility (A11y)</a:t>
            </a:r>
            <a:endParaRPr b="1"/>
          </a:p>
        </p:txBody>
      </p:sp>
      <p:sp>
        <p:nvSpPr>
          <p:cNvPr id="225" name="Google Shape;225;p37"/>
          <p:cNvSpPr txBox="1"/>
          <p:nvPr/>
        </p:nvSpPr>
        <p:spPr>
          <a:xfrm>
            <a:off x="4927700" y="637925"/>
            <a:ext cx="4148100" cy="4416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005A9C"/>
              </a:buClr>
              <a:buSzPts val="2400"/>
              <a:buChar char="-"/>
            </a:pPr>
            <a:r>
              <a:rPr lang="en" sz="2400">
                <a:solidFill>
                  <a:srgbClr val="005A9C"/>
                </a:solidFill>
              </a:rPr>
              <a:t>Should be </a:t>
            </a:r>
            <a:r>
              <a:rPr lang="en" sz="2400">
                <a:solidFill>
                  <a:srgbClr val="005A9C"/>
                </a:solidFill>
              </a:rPr>
              <a:t>screen reader friendly</a:t>
            </a:r>
            <a:endParaRPr sz="2400">
              <a:solidFill>
                <a:srgbClr val="005A9C"/>
              </a:solidFill>
            </a:endParaRPr>
          </a:p>
          <a:p>
            <a:pPr indent="-381000" lvl="1" marL="914400" rtl="0" algn="l">
              <a:spcBef>
                <a:spcPts val="0"/>
              </a:spcBef>
              <a:spcAft>
                <a:spcPts val="0"/>
              </a:spcAft>
              <a:buClr>
                <a:srgbClr val="005A9C"/>
              </a:buClr>
              <a:buSzPts val="2400"/>
              <a:buChar char="-"/>
            </a:pPr>
            <a:r>
              <a:rPr lang="en" sz="2400">
                <a:solidFill>
                  <a:srgbClr val="005A9C"/>
                </a:solidFill>
              </a:rPr>
              <a:t>Aria attributes reflect state of listbox</a:t>
            </a:r>
            <a:endParaRPr sz="2400">
              <a:solidFill>
                <a:srgbClr val="005A9C"/>
              </a:solidFill>
            </a:endParaRPr>
          </a:p>
          <a:p>
            <a:pPr indent="-381000" lvl="1" marL="914400" rtl="0" algn="l">
              <a:spcBef>
                <a:spcPts val="0"/>
              </a:spcBef>
              <a:spcAft>
                <a:spcPts val="0"/>
              </a:spcAft>
              <a:buClr>
                <a:srgbClr val="005A9C"/>
              </a:buClr>
              <a:buSzPts val="2400"/>
              <a:buChar char="-"/>
            </a:pPr>
            <a:r>
              <a:rPr lang="en" sz="2400">
                <a:solidFill>
                  <a:srgbClr val="005A9C"/>
                </a:solidFill>
              </a:rPr>
              <a:t>WAI-ARIA </a:t>
            </a:r>
            <a:r>
              <a:rPr lang="en" sz="2400">
                <a:solidFill>
                  <a:srgbClr val="005A9C"/>
                </a:solidFill>
              </a:rPr>
              <a:t>complete</a:t>
            </a:r>
            <a:r>
              <a:rPr lang="en" sz="2400">
                <a:solidFill>
                  <a:srgbClr val="005A9C"/>
                </a:solidFill>
              </a:rPr>
              <a:t> </a:t>
            </a:r>
            <a:r>
              <a:rPr lang="en" sz="1000">
                <a:solidFill>
                  <a:srgbClr val="222222"/>
                </a:solidFill>
                <a:highlight>
                  <a:srgbClr val="FFFFFF"/>
                </a:highlight>
                <a:latin typeface="Roboto"/>
                <a:ea typeface="Roboto"/>
                <a:cs typeface="Roboto"/>
                <a:sym typeface="Roboto"/>
              </a:rPr>
              <a:t>(Web Accessibility Initiative – Accessible Rich Internet Applications)</a:t>
            </a:r>
            <a:endParaRPr sz="1000">
              <a:solidFill>
                <a:srgbClr val="222222"/>
              </a:solidFill>
              <a:highlight>
                <a:srgbClr val="FFFFFF"/>
              </a:highlight>
              <a:latin typeface="Roboto"/>
              <a:ea typeface="Roboto"/>
              <a:cs typeface="Roboto"/>
              <a:sym typeface="Roboto"/>
            </a:endParaRPr>
          </a:p>
          <a:p>
            <a:pPr indent="-292100" lvl="1" marL="914400" rtl="0" algn="l">
              <a:spcBef>
                <a:spcPts val="0"/>
              </a:spcBef>
              <a:spcAft>
                <a:spcPts val="0"/>
              </a:spcAft>
              <a:buClr>
                <a:srgbClr val="222222"/>
              </a:buClr>
              <a:buSzPts val="1000"/>
              <a:buFont typeface="Roboto"/>
              <a:buChar char="-"/>
            </a:pPr>
            <a:r>
              <a:rPr lang="en" sz="1100" u="sng">
                <a:solidFill>
                  <a:schemeClr val="hlink"/>
                </a:solidFill>
                <a:hlinkClick r:id="rId3"/>
              </a:rPr>
              <a:t>https://www.w3.org/TR/wai-aria-1.1/</a:t>
            </a:r>
            <a:endParaRPr sz="1000">
              <a:solidFill>
                <a:srgbClr val="222222"/>
              </a:solidFill>
              <a:highlight>
                <a:srgbClr val="FFFFFF"/>
              </a:highlight>
              <a:latin typeface="Roboto"/>
              <a:ea typeface="Roboto"/>
              <a:cs typeface="Roboto"/>
              <a:sym typeface="Roboto"/>
            </a:endParaRPr>
          </a:p>
          <a:p>
            <a:pPr indent="-292100" lvl="2" marL="1371600" rtl="0" algn="l">
              <a:spcBef>
                <a:spcPts val="0"/>
              </a:spcBef>
              <a:spcAft>
                <a:spcPts val="0"/>
              </a:spcAft>
              <a:buClr>
                <a:srgbClr val="222222"/>
              </a:buClr>
              <a:buSzPts val="1000"/>
              <a:buFont typeface="Roboto"/>
              <a:buChar char="-"/>
            </a:pPr>
            <a:r>
              <a:rPr lang="en" sz="1000">
                <a:solidFill>
                  <a:srgbClr val="222222"/>
                </a:solidFill>
                <a:highlight>
                  <a:srgbClr val="FFFFFF"/>
                </a:highlight>
                <a:latin typeface="Roboto"/>
                <a:ea typeface="Roboto"/>
                <a:cs typeface="Roboto"/>
                <a:sym typeface="Roboto"/>
              </a:rPr>
              <a:t>Big document on how to author components to be accessible to specifications</a:t>
            </a:r>
            <a:endParaRPr sz="1000">
              <a:solidFill>
                <a:srgbClr val="222222"/>
              </a:solidFill>
              <a:highlight>
                <a:srgbClr val="FFFFFF"/>
              </a:highlight>
              <a:latin typeface="Roboto"/>
              <a:ea typeface="Roboto"/>
              <a:cs typeface="Roboto"/>
              <a:sym typeface="Roboto"/>
            </a:endParaRPr>
          </a:p>
          <a:p>
            <a:pPr indent="-381000" lvl="0" marL="457200" rtl="0" algn="l">
              <a:spcBef>
                <a:spcPts val="0"/>
              </a:spcBef>
              <a:spcAft>
                <a:spcPts val="0"/>
              </a:spcAft>
              <a:buClr>
                <a:srgbClr val="005A9C"/>
              </a:buClr>
              <a:buSzPts val="2400"/>
              <a:buChar char="-"/>
            </a:pPr>
            <a:r>
              <a:rPr lang="en" sz="2400">
                <a:solidFill>
                  <a:srgbClr val="005A9C"/>
                </a:solidFill>
              </a:rPr>
              <a:t>keyboard interactions</a:t>
            </a:r>
            <a:endParaRPr sz="2400">
              <a:solidFill>
                <a:srgbClr val="005A9C"/>
              </a:solidFill>
            </a:endParaRPr>
          </a:p>
          <a:p>
            <a:pPr indent="-381000" lvl="1" marL="914400" rtl="0" algn="l">
              <a:spcBef>
                <a:spcPts val="0"/>
              </a:spcBef>
              <a:spcAft>
                <a:spcPts val="0"/>
              </a:spcAft>
              <a:buClr>
                <a:srgbClr val="005A9C"/>
              </a:buClr>
              <a:buSzPts val="2400"/>
              <a:buChar char="-"/>
            </a:pPr>
            <a:r>
              <a:rPr lang="en" sz="2400">
                <a:solidFill>
                  <a:srgbClr val="005A9C"/>
                </a:solidFill>
              </a:rPr>
              <a:t>Intuitive</a:t>
            </a:r>
            <a:endParaRPr sz="2400">
              <a:solidFill>
                <a:srgbClr val="005A9C"/>
              </a:solidFill>
            </a:endParaRPr>
          </a:p>
          <a:p>
            <a:pPr indent="-381000" lvl="1" marL="914400" rtl="0" algn="l">
              <a:spcBef>
                <a:spcPts val="0"/>
              </a:spcBef>
              <a:spcAft>
                <a:spcPts val="0"/>
              </a:spcAft>
              <a:buClr>
                <a:srgbClr val="005A9C"/>
              </a:buClr>
              <a:buSzPts val="2400"/>
              <a:buChar char="-"/>
            </a:pPr>
            <a:r>
              <a:rPr lang="en" sz="2400">
                <a:solidFill>
                  <a:srgbClr val="005A9C"/>
                </a:solidFill>
              </a:rPr>
              <a:t>follow specs </a:t>
            </a:r>
            <a:endParaRPr sz="2400">
              <a:solidFill>
                <a:srgbClr val="005A9C"/>
              </a:solidFill>
            </a:endParaRPr>
          </a:p>
          <a:p>
            <a:pPr indent="-381000" lvl="1" marL="914400" rtl="0" algn="l">
              <a:spcBef>
                <a:spcPts val="0"/>
              </a:spcBef>
              <a:spcAft>
                <a:spcPts val="0"/>
              </a:spcAft>
              <a:buClr>
                <a:srgbClr val="005A9C"/>
              </a:buClr>
              <a:buSzPts val="2400"/>
              <a:buChar char="-"/>
            </a:pPr>
            <a:r>
              <a:rPr lang="en" sz="2400">
                <a:solidFill>
                  <a:srgbClr val="005A9C"/>
                </a:solidFill>
              </a:rPr>
              <a:t>customizable</a:t>
            </a:r>
            <a:endParaRPr sz="2400">
              <a:solidFill>
                <a:srgbClr val="005A9C"/>
              </a:solidFill>
            </a:endParaRPr>
          </a:p>
          <a:p>
            <a:pPr indent="0" lvl="0" marL="914400" rtl="0" algn="l">
              <a:spcBef>
                <a:spcPts val="0"/>
              </a:spcBef>
              <a:spcAft>
                <a:spcPts val="0"/>
              </a:spcAft>
              <a:buNone/>
            </a:pPr>
            <a:r>
              <a:t/>
            </a:r>
            <a:endParaRPr sz="2400">
              <a:solidFill>
                <a:srgbClr val="005A9C"/>
              </a:solidFill>
            </a:endParaRPr>
          </a:p>
        </p:txBody>
      </p:sp>
      <p:pic>
        <p:nvPicPr>
          <p:cNvPr id="226" name="Google Shape;226;p37"/>
          <p:cNvPicPr preferRelativeResize="0"/>
          <p:nvPr/>
        </p:nvPicPr>
        <p:blipFill>
          <a:blip r:embed="rId4">
            <a:alphaModFix/>
          </a:blip>
          <a:stretch>
            <a:fillRect/>
          </a:stretch>
        </p:blipFill>
        <p:spPr>
          <a:xfrm>
            <a:off x="245449" y="655050"/>
            <a:ext cx="4224424" cy="4488451"/>
          </a:xfrm>
          <a:prstGeom prst="rect">
            <a:avLst/>
          </a:prstGeom>
          <a:noFill/>
          <a:ln>
            <a:noFill/>
          </a:ln>
        </p:spPr>
      </p:pic>
      <p:pic>
        <p:nvPicPr>
          <p:cNvPr id="227" name="Google Shape;227;p37"/>
          <p:cNvPicPr preferRelativeResize="0"/>
          <p:nvPr/>
        </p:nvPicPr>
        <p:blipFill>
          <a:blip r:embed="rId5">
            <a:alphaModFix/>
          </a:blip>
          <a:stretch>
            <a:fillRect/>
          </a:stretch>
        </p:blipFill>
        <p:spPr>
          <a:xfrm>
            <a:off x="245450" y="637925"/>
            <a:ext cx="4224426" cy="48279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8"/>
          <p:cNvSpPr txBox="1"/>
          <p:nvPr>
            <p:ph idx="1" type="body"/>
          </p:nvPr>
        </p:nvSpPr>
        <p:spPr>
          <a:xfrm>
            <a:off x="248750" y="1017725"/>
            <a:ext cx="4059600" cy="41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DEMO</a:t>
            </a:r>
            <a:endParaRPr sz="1200"/>
          </a:p>
          <a:p>
            <a:pPr indent="-304800" lvl="0" marL="457200" rtl="0" algn="l">
              <a:spcBef>
                <a:spcPts val="1600"/>
              </a:spcBef>
              <a:spcAft>
                <a:spcPts val="0"/>
              </a:spcAft>
              <a:buSzPts val="1200"/>
              <a:buChar char="●"/>
            </a:pPr>
            <a:r>
              <a:rPr lang="en" sz="1200">
                <a:solidFill>
                  <a:srgbClr val="034575"/>
                </a:solidFill>
                <a:latin typeface="Roboto"/>
                <a:ea typeface="Roboto"/>
                <a:cs typeface="Roboto"/>
                <a:sym typeface="Roboto"/>
              </a:rPr>
              <a:t>Allow scroll</a:t>
            </a:r>
            <a:endParaRPr sz="1200"/>
          </a:p>
          <a:p>
            <a:pPr indent="-304800" lvl="1" marL="914400" rtl="0" algn="l">
              <a:spcBef>
                <a:spcPts val="0"/>
              </a:spcBef>
              <a:spcAft>
                <a:spcPts val="0"/>
              </a:spcAft>
              <a:buClr>
                <a:srgbClr val="034575"/>
              </a:buClr>
              <a:buSzPts val="1200"/>
              <a:buChar char="○"/>
            </a:pPr>
            <a:r>
              <a:rPr lang="en" sz="1200">
                <a:solidFill>
                  <a:srgbClr val="034575"/>
                </a:solidFill>
              </a:rPr>
              <a:t>`</a:t>
            </a:r>
            <a:r>
              <a:rPr lang="en" sz="1200">
                <a:solidFill>
                  <a:srgbClr val="034575"/>
                </a:solidFill>
                <a:latin typeface="Courier New"/>
                <a:ea typeface="Courier New"/>
                <a:cs typeface="Courier New"/>
                <a:sym typeface="Courier New"/>
              </a:rPr>
              <a:t>overflow-y`</a:t>
            </a:r>
            <a:endParaRPr sz="1200">
              <a:solidFill>
                <a:srgbClr val="034575"/>
              </a:solidFill>
              <a:latin typeface="Roboto"/>
              <a:ea typeface="Roboto"/>
              <a:cs typeface="Roboto"/>
              <a:sym typeface="Roboto"/>
            </a:endParaRPr>
          </a:p>
          <a:p>
            <a:pPr indent="-304800" lvl="0" marL="4572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Always plan for the states, e.g. the fetch machine</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Idle</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Pending</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Reject</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Resolve</a:t>
            </a:r>
            <a:endParaRPr sz="1200">
              <a:solidFill>
                <a:srgbClr val="034575"/>
              </a:solidFill>
              <a:latin typeface="Roboto"/>
              <a:ea typeface="Roboto"/>
              <a:cs typeface="Roboto"/>
              <a:sym typeface="Roboto"/>
            </a:endParaRPr>
          </a:p>
          <a:p>
            <a:pPr indent="-304800" lvl="2" marL="13716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Results / no results</a:t>
            </a:r>
            <a:endParaRPr sz="1200">
              <a:solidFill>
                <a:srgbClr val="034575"/>
              </a:solidFill>
              <a:latin typeface="Roboto"/>
              <a:ea typeface="Roboto"/>
              <a:cs typeface="Roboto"/>
              <a:sym typeface="Roboto"/>
            </a:endParaRPr>
          </a:p>
          <a:p>
            <a:pPr indent="-304800" lvl="0" marL="4572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Result items should be able to allow any html and auto adjust height accordingly</a:t>
            </a:r>
            <a:endParaRPr sz="1200">
              <a:solidFill>
                <a:srgbClr val="034575"/>
              </a:solidFill>
              <a:latin typeface="Roboto"/>
              <a:ea typeface="Roboto"/>
              <a:cs typeface="Roboto"/>
              <a:sym typeface="Roboto"/>
            </a:endParaRPr>
          </a:p>
          <a:p>
            <a:pPr indent="-304800" lvl="0" marL="4572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The chrome “omnibox”</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Listbox results to be an extension of the input</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Inlines important results</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Ghost riding the input</a:t>
            </a:r>
            <a:endParaRPr sz="1200">
              <a:solidFill>
                <a:srgbClr val="034575"/>
              </a:solidFill>
              <a:latin typeface="Roboto"/>
              <a:ea typeface="Roboto"/>
              <a:cs typeface="Roboto"/>
              <a:sym typeface="Roboto"/>
            </a:endParaRPr>
          </a:p>
          <a:p>
            <a:pPr indent="-304800" lvl="1" marL="914400" rtl="0" algn="l">
              <a:spcBef>
                <a:spcPts val="0"/>
              </a:spcBef>
              <a:spcAft>
                <a:spcPts val="0"/>
              </a:spcAft>
              <a:buClr>
                <a:srgbClr val="034575"/>
              </a:buClr>
              <a:buSzPts val="1200"/>
              <a:buFont typeface="Roboto"/>
              <a:buChar char="○"/>
            </a:pPr>
            <a:r>
              <a:rPr lang="en" sz="1200">
                <a:solidFill>
                  <a:srgbClr val="034575"/>
                </a:solidFill>
                <a:latin typeface="Roboto"/>
                <a:ea typeface="Roboto"/>
                <a:cs typeface="Roboto"/>
                <a:sym typeface="Roboto"/>
              </a:rPr>
              <a:t>No loading state?! Ask the question: Is the autosuggest needed for functionality?</a:t>
            </a:r>
            <a:endParaRPr sz="1200">
              <a:solidFill>
                <a:srgbClr val="034575"/>
              </a:solidFill>
              <a:latin typeface="Roboto"/>
              <a:ea typeface="Roboto"/>
              <a:cs typeface="Roboto"/>
              <a:sym typeface="Roboto"/>
            </a:endParaRPr>
          </a:p>
        </p:txBody>
      </p:sp>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6. Styling</a:t>
            </a:r>
            <a:endParaRPr b="1"/>
          </a:p>
        </p:txBody>
      </p:sp>
      <p:pic>
        <p:nvPicPr>
          <p:cNvPr id="234" name="Google Shape;234;p38" title="Screen Recording 2019-06-10 at 10.57.53 PM.mov">
            <a:hlinkClick r:id="rId4"/>
          </p:cNvPr>
          <p:cNvPicPr preferRelativeResize="0"/>
          <p:nvPr/>
        </p:nvPicPr>
        <p:blipFill>
          <a:blip r:embed="rId5">
            <a:alphaModFix/>
          </a:blip>
          <a:stretch>
            <a:fillRect/>
          </a:stretch>
        </p:blipFill>
        <p:spPr>
          <a:xfrm>
            <a:off x="4415225" y="1159425"/>
            <a:ext cx="4572000" cy="3429000"/>
          </a:xfrm>
          <a:prstGeom prst="rect">
            <a:avLst/>
          </a:prstGeom>
          <a:noFill/>
          <a:ln>
            <a:noFill/>
          </a:ln>
        </p:spPr>
      </p:pic>
      <p:sp>
        <p:nvSpPr>
          <p:cNvPr id="235" name="Google Shape;235;p38"/>
          <p:cNvSpPr txBox="1"/>
          <p:nvPr/>
        </p:nvSpPr>
        <p:spPr>
          <a:xfrm>
            <a:off x="2145700" y="815325"/>
            <a:ext cx="7022100" cy="31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chemeClr val="hlink"/>
                </a:solidFill>
                <a:hlinkClick r:id="rId6"/>
              </a:rPr>
              <a:t>https://drive.google.com/open?id=16eb6q2xG5sM9OqWeiYiYJCFPSwKPxqF9</a:t>
            </a:r>
            <a:endParaRPr sz="1000"/>
          </a:p>
          <a:p>
            <a:pPr indent="0" lvl="0" marL="0" rtl="0" algn="r">
              <a:spcBef>
                <a:spcPts val="0"/>
              </a:spcBef>
              <a:spcAft>
                <a:spcPts val="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sp>
        <p:nvSpPr>
          <p:cNvPr id="241" name="Google Shape;241;p39"/>
          <p:cNvSpPr txBox="1"/>
          <p:nvPr/>
        </p:nvSpPr>
        <p:spPr>
          <a:xfrm>
            <a:off x="3015500" y="1947152"/>
            <a:ext cx="4223100" cy="8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1155CC"/>
                </a:solidFill>
                <a:latin typeface="Roboto"/>
                <a:ea typeface="Roboto"/>
                <a:cs typeface="Roboto"/>
                <a:sym typeface="Roboto"/>
              </a:rPr>
              <a:t>Thank</a:t>
            </a:r>
            <a:r>
              <a:rPr b="1" lang="en" sz="4800">
                <a:solidFill>
                  <a:srgbClr val="FFFFFF"/>
                </a:solidFill>
                <a:latin typeface="Roboto"/>
                <a:ea typeface="Roboto"/>
                <a:cs typeface="Roboto"/>
                <a:sym typeface="Roboto"/>
              </a:rPr>
              <a:t> </a:t>
            </a:r>
            <a:r>
              <a:rPr b="1" lang="en" sz="4800">
                <a:solidFill>
                  <a:srgbClr val="1155CC"/>
                </a:solidFill>
                <a:latin typeface="Roboto"/>
                <a:ea typeface="Roboto"/>
                <a:cs typeface="Roboto"/>
                <a:sym typeface="Roboto"/>
              </a:rPr>
              <a:t>you</a:t>
            </a:r>
            <a:endParaRPr b="1" sz="4800">
              <a:solidFill>
                <a:srgbClr val="4A86E8"/>
              </a:solidFill>
              <a:latin typeface="Roboto"/>
              <a:ea typeface="Roboto"/>
              <a:cs typeface="Roboto"/>
              <a:sym typeface="Roboto"/>
            </a:endParaRPr>
          </a:p>
        </p:txBody>
      </p:sp>
      <p:pic>
        <p:nvPicPr>
          <p:cNvPr id="242" name="Google Shape;242;p39"/>
          <p:cNvPicPr preferRelativeResize="0"/>
          <p:nvPr/>
        </p:nvPicPr>
        <p:blipFill>
          <a:blip r:embed="rId3">
            <a:alphaModFix/>
          </a:blip>
          <a:stretch>
            <a:fillRect/>
          </a:stretch>
        </p:blipFill>
        <p:spPr>
          <a:xfrm>
            <a:off x="1743025" y="1529656"/>
            <a:ext cx="1619250" cy="156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4"/>
          <p:cNvSpPr txBox="1"/>
          <p:nvPr>
            <p:ph type="ctrTitle"/>
          </p:nvPr>
        </p:nvSpPr>
        <p:spPr>
          <a:xfrm>
            <a:off x="286225" y="1301682"/>
            <a:ext cx="8520600" cy="32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 whoami</a:t>
            </a:r>
            <a:endParaRPr>
              <a:latin typeface="Roboto Mono"/>
              <a:ea typeface="Roboto Mono"/>
              <a:cs typeface="Roboto Mono"/>
              <a:sym typeface="Roboto Mono"/>
            </a:endParaRPr>
          </a:p>
          <a:p>
            <a:pPr indent="0" lvl="0" marL="0" rtl="0" algn="l">
              <a:spcBef>
                <a:spcPts val="0"/>
              </a:spcBef>
              <a:spcAft>
                <a:spcPts val="0"/>
              </a:spcAft>
              <a:buNone/>
            </a:pPr>
            <a:r>
              <a:rPr i="1" lang="en">
                <a:latin typeface="Roboto"/>
                <a:ea typeface="Roboto"/>
                <a:cs typeface="Roboto"/>
                <a:sym typeface="Roboto"/>
              </a:rPr>
              <a:t>darrenjennings</a:t>
            </a:r>
            <a:endParaRPr i="1">
              <a:latin typeface="Roboto"/>
              <a:ea typeface="Roboto"/>
              <a:cs typeface="Roboto"/>
              <a:sym typeface="Roboto"/>
            </a:endParaRPr>
          </a:p>
          <a:p>
            <a:pPr indent="0" lvl="0" marL="0" rtl="0" algn="l">
              <a:spcBef>
                <a:spcPts val="0"/>
              </a:spcBef>
              <a:spcAft>
                <a:spcPts val="0"/>
              </a:spcAft>
              <a:buNone/>
            </a:pPr>
            <a:r>
              <a:t/>
            </a:r>
            <a:endParaRPr i="1">
              <a:latin typeface="Roboto"/>
              <a:ea typeface="Roboto"/>
              <a:cs typeface="Roboto"/>
              <a:sym typeface="Roboto"/>
            </a:endParaRPr>
          </a:p>
          <a:p>
            <a:pPr indent="0" lvl="0" marL="0" rtl="0" algn="l">
              <a:spcBef>
                <a:spcPts val="0"/>
              </a:spcBef>
              <a:spcAft>
                <a:spcPts val="0"/>
              </a:spcAft>
              <a:buNone/>
            </a:pPr>
            <a:r>
              <a:rPr i="1" lang="en" sz="2400" u="sng">
                <a:solidFill>
                  <a:srgbClr val="4A86E8"/>
                </a:solidFill>
                <a:latin typeface="Roboto"/>
                <a:ea typeface="Roboto"/>
                <a:cs typeface="Roboto"/>
                <a:sym typeface="Roboto"/>
                <a:hlinkClick r:id="rId3"/>
              </a:rPr>
              <a:t>https://guuu.io</a:t>
            </a:r>
            <a:endParaRPr i="1" sz="2400">
              <a:solidFill>
                <a:srgbClr val="4A86E8"/>
              </a:solidFill>
              <a:latin typeface="Roboto"/>
              <a:ea typeface="Roboto"/>
              <a:cs typeface="Roboto"/>
              <a:sym typeface="Roboto"/>
            </a:endParaRPr>
          </a:p>
          <a:p>
            <a:pPr indent="0" lvl="0" marL="0" rtl="0" algn="l">
              <a:spcBef>
                <a:spcPts val="0"/>
              </a:spcBef>
              <a:spcAft>
                <a:spcPts val="0"/>
              </a:spcAft>
              <a:buNone/>
            </a:pPr>
            <a:r>
              <a:t/>
            </a:r>
            <a:endParaRPr i="1">
              <a:latin typeface="Roboto"/>
              <a:ea typeface="Roboto"/>
              <a:cs typeface="Roboto"/>
              <a:sym typeface="Roboto"/>
            </a:endParaRPr>
          </a:p>
          <a:p>
            <a:pPr indent="0" lvl="0" marL="0" rtl="0" algn="l">
              <a:spcBef>
                <a:spcPts val="0"/>
              </a:spcBef>
              <a:spcAft>
                <a:spcPts val="0"/>
              </a:spcAft>
              <a:buNone/>
            </a:pPr>
            <a:r>
              <a:t/>
            </a:r>
            <a:endParaRPr i="1">
              <a:latin typeface="Roboto"/>
              <a:ea typeface="Roboto"/>
              <a:cs typeface="Roboto"/>
              <a:sym typeface="Roboto"/>
            </a:endParaRPr>
          </a:p>
        </p:txBody>
      </p:sp>
      <p:pic>
        <p:nvPicPr>
          <p:cNvPr id="117" name="Google Shape;117;p24"/>
          <p:cNvPicPr preferRelativeResize="0"/>
          <p:nvPr/>
        </p:nvPicPr>
        <p:blipFill>
          <a:blip r:embed="rId4">
            <a:alphaModFix/>
          </a:blip>
          <a:stretch>
            <a:fillRect/>
          </a:stretch>
        </p:blipFill>
        <p:spPr>
          <a:xfrm>
            <a:off x="5656463" y="530225"/>
            <a:ext cx="2902644" cy="2041526"/>
          </a:xfrm>
          <a:prstGeom prst="rect">
            <a:avLst/>
          </a:prstGeom>
          <a:noFill/>
          <a:ln>
            <a:noFill/>
          </a:ln>
        </p:spPr>
      </p:pic>
      <p:pic>
        <p:nvPicPr>
          <p:cNvPr id="118" name="Google Shape;118;p24"/>
          <p:cNvPicPr preferRelativeResize="0"/>
          <p:nvPr/>
        </p:nvPicPr>
        <p:blipFill>
          <a:blip r:embed="rId5">
            <a:alphaModFix/>
          </a:blip>
          <a:stretch>
            <a:fillRect/>
          </a:stretch>
        </p:blipFill>
        <p:spPr>
          <a:xfrm>
            <a:off x="5656474" y="2611802"/>
            <a:ext cx="2902622" cy="1640123"/>
          </a:xfrm>
          <a:prstGeom prst="rect">
            <a:avLst/>
          </a:prstGeom>
          <a:noFill/>
          <a:ln>
            <a:noFill/>
          </a:ln>
        </p:spPr>
      </p:pic>
      <p:sp>
        <p:nvSpPr>
          <p:cNvPr id="119" name="Google Shape;119;p24"/>
          <p:cNvSpPr txBox="1"/>
          <p:nvPr/>
        </p:nvSpPr>
        <p:spPr>
          <a:xfrm>
            <a:off x="273825" y="4277625"/>
            <a:ext cx="53826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r>
              <a:rPr lang="en" sz="2400">
                <a:solidFill>
                  <a:srgbClr val="004A80"/>
                </a:solidFill>
              </a:rPr>
              <a:t>✨</a:t>
            </a:r>
            <a:r>
              <a:rPr lang="en"/>
              <a:t> </a:t>
            </a:r>
            <a:r>
              <a:rPr lang="en" sz="2400" u="sng">
                <a:solidFill>
                  <a:srgbClr val="004A80"/>
                </a:solidFill>
                <a:hlinkClick r:id="rId6"/>
              </a:rPr>
              <a:t>https://konghq.com/careers/</a:t>
            </a:r>
            <a:r>
              <a:rPr lang="en" sz="2400">
                <a:solidFill>
                  <a:srgbClr val="004A80"/>
                </a:solidFill>
              </a:rPr>
              <a:t>✨</a:t>
            </a:r>
            <a:endParaRPr sz="2400">
              <a:solidFill>
                <a:srgbClr val="004A8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ph idx="1" type="body"/>
          </p:nvPr>
        </p:nvSpPr>
        <p:spPr>
          <a:xfrm>
            <a:off x="311700" y="331025"/>
            <a:ext cx="8759400" cy="4237800"/>
          </a:xfrm>
          <a:prstGeom prst="rect">
            <a:avLst/>
          </a:prstGeom>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What is an autosuggest component? 🤔</a:t>
            </a:r>
            <a:endParaRPr b="1" sz="3600">
              <a:solidFill>
                <a:srgbClr val="1155CC"/>
              </a:solidFill>
              <a:latin typeface="Roboto"/>
              <a:ea typeface="Roboto"/>
              <a:cs typeface="Roboto"/>
              <a:sym typeface="Roboto"/>
            </a:endParaRPr>
          </a:p>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Vue-autosuggest 🔍🧙🏻‍♂️</a:t>
            </a:r>
            <a:endParaRPr b="1" sz="3600">
              <a:solidFill>
                <a:srgbClr val="1155CC"/>
              </a:solidFill>
              <a:latin typeface="Roboto"/>
              <a:ea typeface="Roboto"/>
              <a:cs typeface="Roboto"/>
              <a:sym typeface="Roboto"/>
            </a:endParaRPr>
          </a:p>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Features/interactions 👇⌨️</a:t>
            </a:r>
            <a:endParaRPr b="1" sz="3600">
              <a:solidFill>
                <a:srgbClr val="1155CC"/>
              </a:solidFill>
              <a:latin typeface="Roboto"/>
              <a:ea typeface="Roboto"/>
              <a:cs typeface="Roboto"/>
              <a:sym typeface="Roboto"/>
            </a:endParaRPr>
          </a:p>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Data Fetching 📊</a:t>
            </a:r>
            <a:endParaRPr b="1" sz="3600">
              <a:solidFill>
                <a:srgbClr val="1155CC"/>
              </a:solidFill>
              <a:latin typeface="Roboto"/>
              <a:ea typeface="Roboto"/>
              <a:cs typeface="Roboto"/>
              <a:sym typeface="Roboto"/>
            </a:endParaRPr>
          </a:p>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Accessibility ♿️</a:t>
            </a:r>
            <a:endParaRPr b="1" sz="3600">
              <a:solidFill>
                <a:srgbClr val="1155CC"/>
              </a:solidFill>
              <a:latin typeface="Roboto"/>
              <a:ea typeface="Roboto"/>
              <a:cs typeface="Roboto"/>
              <a:sym typeface="Roboto"/>
            </a:endParaRPr>
          </a:p>
          <a:p>
            <a:pPr indent="-457200" lvl="0" marL="457200" marR="0" rtl="0" algn="l">
              <a:lnSpc>
                <a:spcPct val="100000"/>
              </a:lnSpc>
              <a:spcBef>
                <a:spcPts val="0"/>
              </a:spcBef>
              <a:spcAft>
                <a:spcPts val="0"/>
              </a:spcAft>
              <a:buClr>
                <a:srgbClr val="1155CC"/>
              </a:buClr>
              <a:buSzPts val="3600"/>
              <a:buFont typeface="Roboto"/>
              <a:buAutoNum type="arabicPeriod"/>
            </a:pPr>
            <a:r>
              <a:rPr b="1" lang="en" sz="3600">
                <a:solidFill>
                  <a:srgbClr val="1155CC"/>
                </a:solidFill>
                <a:latin typeface="Roboto"/>
                <a:ea typeface="Roboto"/>
                <a:cs typeface="Roboto"/>
                <a:sym typeface="Roboto"/>
              </a:rPr>
              <a:t>Styling 💅</a:t>
            </a:r>
            <a:endParaRPr b="1" sz="3600">
              <a:solidFill>
                <a:srgbClr val="1155CC"/>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6"/>
          <p:cNvSpPr txBox="1"/>
          <p:nvPr>
            <p:ph idx="1" type="body"/>
          </p:nvPr>
        </p:nvSpPr>
        <p:spPr>
          <a:xfrm>
            <a:off x="311700" y="920350"/>
            <a:ext cx="8520600" cy="419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005A9C"/>
                </a:solidFill>
                <a:highlight>
                  <a:srgbClr val="FFFFFF"/>
                </a:highlight>
                <a:latin typeface="Roboto"/>
                <a:ea typeface="Roboto"/>
                <a:cs typeface="Roboto"/>
                <a:sym typeface="Roboto"/>
              </a:rPr>
              <a:t>ARIA 1.1 Combobox with Listbox Popup </a:t>
            </a:r>
            <a:r>
              <a:rPr lang="en" sz="900" u="sng">
                <a:solidFill>
                  <a:schemeClr val="hlink"/>
                </a:solidFill>
                <a:hlinkClick r:id="rId3"/>
              </a:rPr>
              <a:t>https://www.w3.org/TR/wai-aria-practices/#combobox</a:t>
            </a:r>
            <a:endParaRPr sz="900">
              <a:solidFill>
                <a:srgbClr val="005A9C"/>
              </a:solidFill>
              <a:highlight>
                <a:srgbClr val="FFFFFF"/>
              </a:highlight>
              <a:latin typeface="Roboto"/>
              <a:ea typeface="Roboto"/>
              <a:cs typeface="Roboto"/>
              <a:sym typeface="Roboto"/>
            </a:endParaRPr>
          </a:p>
          <a:p>
            <a:pPr indent="0" lvl="0" marL="0" rtl="0" algn="l">
              <a:lnSpc>
                <a:spcPct val="100000"/>
              </a:lnSpc>
              <a:spcBef>
                <a:spcPts val="600"/>
              </a:spcBef>
              <a:spcAft>
                <a:spcPts val="0"/>
              </a:spcAft>
              <a:buNone/>
            </a:pPr>
            <a:r>
              <a:t/>
            </a:r>
            <a:endParaRPr sz="900">
              <a:solidFill>
                <a:srgbClr val="005A9C"/>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 sz="900">
                <a:solidFill>
                  <a:srgbClr val="005A9C"/>
                </a:solidFill>
                <a:highlight>
                  <a:srgbClr val="FFFFFF"/>
                </a:highlight>
                <a:latin typeface="Roboto"/>
                <a:ea typeface="Roboto"/>
                <a:cs typeface="Roboto"/>
                <a:sym typeface="Roboto"/>
              </a:rPr>
              <a:t>§ 3.8 Combo Box</a:t>
            </a:r>
            <a:endParaRPr sz="900">
              <a:solidFill>
                <a:srgbClr val="005A9C"/>
              </a:solidFill>
              <a:highlight>
                <a:srgbClr val="FFFFFF"/>
              </a:highlight>
              <a:latin typeface="Roboto"/>
              <a:ea typeface="Roboto"/>
              <a:cs typeface="Roboto"/>
              <a:sym typeface="Roboto"/>
            </a:endParaRPr>
          </a:p>
          <a:p>
            <a:pPr indent="0" lvl="0" marL="0" rtl="0" algn="l">
              <a:lnSpc>
                <a:spcPct val="100000"/>
              </a:lnSpc>
              <a:spcBef>
                <a:spcPts val="1100"/>
              </a:spcBef>
              <a:spcAft>
                <a:spcPts val="0"/>
              </a:spcAft>
              <a:buNone/>
            </a:pPr>
            <a:r>
              <a:rPr lang="en" sz="900">
                <a:solidFill>
                  <a:schemeClr val="dk1"/>
                </a:solidFill>
                <a:latin typeface="Roboto"/>
                <a:ea typeface="Roboto"/>
                <a:cs typeface="Roboto"/>
                <a:sym typeface="Roboto"/>
              </a:rPr>
              <a:t>A </a:t>
            </a:r>
            <a:r>
              <a:rPr lang="en" sz="900" u="sng">
                <a:solidFill>
                  <a:srgbClr val="034575"/>
                </a:solidFill>
                <a:latin typeface="Roboto"/>
                <a:ea typeface="Roboto"/>
                <a:cs typeface="Roboto"/>
                <a:sym typeface="Roboto"/>
                <a:hlinkClick r:id="rId4"/>
              </a:rPr>
              <a:t>combobox</a:t>
            </a:r>
            <a:r>
              <a:rPr lang="en" sz="900">
                <a:solidFill>
                  <a:schemeClr val="dk1"/>
                </a:solidFill>
                <a:latin typeface="Roboto"/>
                <a:ea typeface="Roboto"/>
                <a:cs typeface="Roboto"/>
                <a:sym typeface="Roboto"/>
              </a:rPr>
              <a:t> is a widget made up of the combination of two distinct elements: 1) a single-line textbox</a:t>
            </a:r>
            <a:r>
              <a:rPr lang="en" sz="900">
                <a:solidFill>
                  <a:schemeClr val="dk1"/>
                </a:solidFill>
                <a:latin typeface="Roboto"/>
                <a:ea typeface="Roboto"/>
                <a:cs typeface="Roboto"/>
                <a:sym typeface="Roboto"/>
              </a:rPr>
              <a:t>, and </a:t>
            </a:r>
            <a:r>
              <a:rPr lang="en" sz="900">
                <a:solidFill>
                  <a:schemeClr val="dk1"/>
                </a:solidFill>
                <a:latin typeface="Roboto"/>
                <a:ea typeface="Roboto"/>
                <a:cs typeface="Roboto"/>
                <a:sym typeface="Roboto"/>
              </a:rPr>
              <a:t>2) an associated pop-up element for helping users set the value of the textbox. The popup may be a </a:t>
            </a:r>
            <a:r>
              <a:rPr lang="en" sz="900" u="sng">
                <a:solidFill>
                  <a:srgbClr val="034575"/>
                </a:solidFill>
                <a:latin typeface="Roboto"/>
                <a:ea typeface="Roboto"/>
                <a:cs typeface="Roboto"/>
                <a:sym typeface="Roboto"/>
                <a:hlinkClick r:id="rId5"/>
              </a:rPr>
              <a:t>listbox</a:t>
            </a:r>
            <a:r>
              <a:rPr lang="en" sz="900">
                <a:solidFill>
                  <a:schemeClr val="dk1"/>
                </a:solidFill>
                <a:latin typeface="Roboto"/>
                <a:ea typeface="Roboto"/>
                <a:cs typeface="Roboto"/>
                <a:sym typeface="Roboto"/>
              </a:rPr>
              <a:t>, </a:t>
            </a:r>
            <a:r>
              <a:rPr lang="en" sz="900" u="sng">
                <a:solidFill>
                  <a:srgbClr val="034575"/>
                </a:solidFill>
                <a:latin typeface="Roboto"/>
                <a:ea typeface="Roboto"/>
                <a:cs typeface="Roboto"/>
                <a:sym typeface="Roboto"/>
                <a:hlinkClick r:id="rId6"/>
              </a:rPr>
              <a:t>grid</a:t>
            </a:r>
            <a:r>
              <a:rPr lang="en" sz="900">
                <a:solidFill>
                  <a:schemeClr val="dk1"/>
                </a:solidFill>
                <a:latin typeface="Roboto"/>
                <a:ea typeface="Roboto"/>
                <a:cs typeface="Roboto"/>
                <a:sym typeface="Roboto"/>
              </a:rPr>
              <a:t>, </a:t>
            </a:r>
            <a:r>
              <a:rPr lang="en" sz="900" u="sng">
                <a:solidFill>
                  <a:srgbClr val="034575"/>
                </a:solidFill>
                <a:latin typeface="Roboto"/>
                <a:ea typeface="Roboto"/>
                <a:cs typeface="Roboto"/>
                <a:sym typeface="Roboto"/>
                <a:hlinkClick r:id="rId7"/>
              </a:rPr>
              <a:t>tree</a:t>
            </a:r>
            <a:r>
              <a:rPr lang="en" sz="900">
                <a:solidFill>
                  <a:schemeClr val="dk1"/>
                </a:solidFill>
                <a:latin typeface="Roboto"/>
                <a:ea typeface="Roboto"/>
                <a:cs typeface="Roboto"/>
                <a:sym typeface="Roboto"/>
              </a:rPr>
              <a:t>, or </a:t>
            </a:r>
            <a:r>
              <a:rPr lang="en" sz="900" u="sng">
                <a:solidFill>
                  <a:srgbClr val="034575"/>
                </a:solidFill>
                <a:latin typeface="Roboto"/>
                <a:ea typeface="Roboto"/>
                <a:cs typeface="Roboto"/>
                <a:sym typeface="Roboto"/>
                <a:hlinkClick r:id="rId8"/>
              </a:rPr>
              <a:t>dialog.</a:t>
            </a:r>
            <a:r>
              <a:rPr lang="en" sz="900">
                <a:solidFill>
                  <a:schemeClr val="dk1"/>
                </a:solidFill>
                <a:latin typeface="Roboto"/>
                <a:ea typeface="Roboto"/>
                <a:cs typeface="Roboto"/>
                <a:sym typeface="Roboto"/>
              </a:rPr>
              <a:t> Many implementations also include a third optional element -- a graphical button adjacent to the textbox, indicating the availability of the popup. Activating the button displays the popup if suggestions are available. The popup is hidden by default, and the conditions that trigger its display are specific to each implementation. Some possible popup display conditions include:</a:t>
            </a:r>
            <a:endParaRPr sz="900">
              <a:solidFill>
                <a:schemeClr val="dk1"/>
              </a:solidFill>
              <a:latin typeface="Roboto"/>
              <a:ea typeface="Roboto"/>
              <a:cs typeface="Roboto"/>
              <a:sym typeface="Roboto"/>
            </a:endParaRPr>
          </a:p>
          <a:p>
            <a:pPr indent="-285750" lvl="0" marL="457200" rtl="0" algn="l">
              <a:lnSpc>
                <a:spcPct val="100000"/>
              </a:lnSpc>
              <a:spcBef>
                <a:spcPts val="1500"/>
              </a:spcBef>
              <a:spcAft>
                <a:spcPts val="0"/>
              </a:spcAft>
              <a:buClr>
                <a:schemeClr val="dk1"/>
              </a:buClr>
              <a:buSzPts val="900"/>
              <a:buFont typeface="Roboto"/>
              <a:buChar char="●"/>
            </a:pPr>
            <a:r>
              <a:rPr lang="en" sz="900">
                <a:solidFill>
                  <a:schemeClr val="dk1"/>
                </a:solidFill>
                <a:latin typeface="Roboto"/>
                <a:ea typeface="Roboto"/>
                <a:cs typeface="Roboto"/>
                <a:sym typeface="Roboto"/>
              </a:rPr>
              <a:t>It is displayed only if a certain number of characters are typed in the textbox and those characters match some portion of one of the suggested values.</a:t>
            </a:r>
            <a:endParaRPr sz="900">
              <a:solidFill>
                <a:schemeClr val="dk1"/>
              </a:solidFill>
              <a:latin typeface="Roboto"/>
              <a:ea typeface="Roboto"/>
              <a:cs typeface="Roboto"/>
              <a:sym typeface="Roboto"/>
            </a:endParaRPr>
          </a:p>
          <a:p>
            <a:pPr indent="-285750" lvl="0" marL="457200" rtl="0" algn="l">
              <a:lnSpc>
                <a:spcPct val="10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It is displayed as soon as the textbox is focused, even if the textbox is empty.</a:t>
            </a:r>
            <a:endParaRPr sz="900">
              <a:solidFill>
                <a:schemeClr val="dk1"/>
              </a:solidFill>
              <a:latin typeface="Roboto"/>
              <a:ea typeface="Roboto"/>
              <a:cs typeface="Roboto"/>
              <a:sym typeface="Roboto"/>
            </a:endParaRPr>
          </a:p>
          <a:p>
            <a:pPr indent="-285750" lvl="0" marL="457200" rtl="0" algn="l">
              <a:lnSpc>
                <a:spcPct val="100000"/>
              </a:lnSpc>
              <a:spcBef>
                <a:spcPts val="0"/>
              </a:spcBef>
              <a:spcAft>
                <a:spcPts val="0"/>
              </a:spcAft>
              <a:buClr>
                <a:schemeClr val="dk1"/>
              </a:buClr>
              <a:buSzPts val="900"/>
              <a:buChar char="●"/>
            </a:pPr>
            <a:r>
              <a:rPr lang="en" sz="900">
                <a:solidFill>
                  <a:schemeClr val="dk1"/>
                </a:solidFill>
                <a:latin typeface="Roboto"/>
                <a:ea typeface="Roboto"/>
                <a:cs typeface="Roboto"/>
                <a:sym typeface="Roboto"/>
              </a:rPr>
              <a:t>It is displayed when the Down Arrow key is pressed or the show button is activated, possibly with a dependency on the content of the textbox.</a:t>
            </a:r>
            <a:endParaRPr sz="900">
              <a:solidFill>
                <a:schemeClr val="dk1"/>
              </a:solidFill>
              <a:latin typeface="Roboto"/>
              <a:ea typeface="Roboto"/>
              <a:cs typeface="Roboto"/>
              <a:sym typeface="Roboto"/>
            </a:endParaRPr>
          </a:p>
          <a:p>
            <a:pPr indent="-285750" lvl="0" marL="457200" rtl="0" algn="l">
              <a:lnSpc>
                <a:spcPct val="100000"/>
              </a:lnSpc>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It is displayed if the value of the textbox is altered in a way that creates one or more partial matches to a suggested value.</a:t>
            </a:r>
            <a:endParaRPr sz="900">
              <a:solidFill>
                <a:schemeClr val="dk1"/>
              </a:solidFill>
              <a:latin typeface="Roboto"/>
              <a:ea typeface="Roboto"/>
              <a:cs typeface="Roboto"/>
              <a:sym typeface="Roboto"/>
            </a:endParaRPr>
          </a:p>
          <a:p>
            <a:pPr indent="0" lvl="0" marL="0" rtl="0" algn="l">
              <a:lnSpc>
                <a:spcPct val="120000"/>
              </a:lnSpc>
              <a:spcBef>
                <a:spcPts val="1800"/>
              </a:spcBef>
              <a:spcAft>
                <a:spcPts val="0"/>
              </a:spcAft>
              <a:buNone/>
            </a:pPr>
            <a:r>
              <a:rPr lang="en" sz="900">
                <a:solidFill>
                  <a:schemeClr val="dk1"/>
                </a:solidFill>
                <a:latin typeface="Roboto"/>
                <a:ea typeface="Roboto"/>
                <a:cs typeface="Roboto"/>
                <a:sym typeface="Roboto"/>
              </a:rPr>
              <a:t>The nature of the suggested values and the way the suggestions are presented is called the autocomplete behavior. Comboboxes can have one of four forms of autocomplete:</a:t>
            </a:r>
            <a:endParaRPr sz="900">
              <a:solidFill>
                <a:schemeClr val="dk1"/>
              </a:solidFill>
              <a:latin typeface="Roboto"/>
              <a:ea typeface="Roboto"/>
              <a:cs typeface="Roboto"/>
              <a:sym typeface="Roboto"/>
            </a:endParaRPr>
          </a:p>
          <a:p>
            <a:pPr indent="-285750" lvl="0" marL="457200" rtl="0" algn="l">
              <a:lnSpc>
                <a:spcPct val="120000"/>
              </a:lnSpc>
              <a:spcBef>
                <a:spcPts val="0"/>
              </a:spcBef>
              <a:spcAft>
                <a:spcPts val="0"/>
              </a:spcAft>
              <a:buClr>
                <a:schemeClr val="dk1"/>
              </a:buClr>
              <a:buSzPts val="900"/>
              <a:buAutoNum type="arabicPeriod"/>
            </a:pPr>
            <a:r>
              <a:rPr b="1" lang="en" sz="900">
                <a:solidFill>
                  <a:schemeClr val="dk1"/>
                </a:solidFill>
                <a:latin typeface="Roboto"/>
                <a:ea typeface="Roboto"/>
                <a:cs typeface="Roboto"/>
                <a:sym typeface="Roboto"/>
              </a:rPr>
              <a:t>No autocomplete:</a:t>
            </a:r>
            <a:r>
              <a:rPr lang="en" sz="900">
                <a:solidFill>
                  <a:schemeClr val="dk1"/>
                </a:solidFill>
                <a:latin typeface="Roboto"/>
                <a:ea typeface="Roboto"/>
                <a:cs typeface="Roboto"/>
                <a:sym typeface="Roboto"/>
              </a:rPr>
              <a:t> When the popup is triggered, the suggested values it contains are the same regardless of the characters typed in the textbox. For example, the popup suggests a set of recently entered values, and the suggestions do not change as the user types.</a:t>
            </a:r>
            <a:endParaRPr sz="900">
              <a:solidFill>
                <a:schemeClr val="dk1"/>
              </a:solidFill>
              <a:latin typeface="Roboto"/>
              <a:ea typeface="Roboto"/>
              <a:cs typeface="Roboto"/>
              <a:sym typeface="Roboto"/>
            </a:endParaRPr>
          </a:p>
          <a:p>
            <a:pPr indent="-285750" lvl="0" marL="457200" rtl="0" algn="l">
              <a:lnSpc>
                <a:spcPct val="100000"/>
              </a:lnSpc>
              <a:spcBef>
                <a:spcPts val="0"/>
              </a:spcBef>
              <a:spcAft>
                <a:spcPts val="0"/>
              </a:spcAft>
              <a:buClr>
                <a:schemeClr val="dk1"/>
              </a:buClr>
              <a:buSzPts val="900"/>
              <a:buAutoNum type="arabicPeriod"/>
            </a:pPr>
            <a:r>
              <a:rPr b="1" lang="en" sz="900">
                <a:solidFill>
                  <a:schemeClr val="dk1"/>
                </a:solidFill>
                <a:latin typeface="Roboto"/>
                <a:ea typeface="Roboto"/>
                <a:cs typeface="Roboto"/>
                <a:sym typeface="Roboto"/>
              </a:rPr>
              <a:t>List autocomplete with manual selection:</a:t>
            </a:r>
            <a:r>
              <a:rPr lang="en" sz="900">
                <a:solidFill>
                  <a:schemeClr val="dk1"/>
                </a:solidFill>
                <a:latin typeface="Roboto"/>
                <a:ea typeface="Roboto"/>
                <a:cs typeface="Roboto"/>
                <a:sym typeface="Roboto"/>
              </a:rPr>
              <a:t> When the popup is triggered, it presents suggested values that complete or logically correspond to the characters typed in the textbox. The character string the user has typed will become the value of the textbox unless the user selects a value in the popup.</a:t>
            </a:r>
            <a:endParaRPr sz="9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AutoNum type="arabicPeriod"/>
            </a:pPr>
            <a:r>
              <a:rPr b="1" lang="en" sz="900">
                <a:solidFill>
                  <a:schemeClr val="dk1"/>
                </a:solidFill>
              </a:rPr>
              <a:t>List autocomplete with automatic selection:</a:t>
            </a:r>
            <a:r>
              <a:rPr lang="en" sz="900">
                <a:solidFill>
                  <a:schemeClr val="dk1"/>
                </a:solidFill>
                <a:latin typeface="Roboto"/>
                <a:ea typeface="Roboto"/>
                <a:cs typeface="Roboto"/>
                <a:sym typeface="Roboto"/>
              </a:rPr>
              <a:t> When the popup is triggered, it presents suggested values that complete or logically correspond to the characters typed in the textbox, and the first suggestion is automatically highlighted as selected. The automatically selected suggestion becomes the value of the textbox when the combobox loses focus unless the user chooses a different suggestion or changes the character string in the textbox.</a:t>
            </a:r>
            <a:endParaRPr sz="900">
              <a:solidFill>
                <a:schemeClr val="dk1"/>
              </a:solidFill>
              <a:latin typeface="Roboto"/>
              <a:ea typeface="Roboto"/>
              <a:cs typeface="Roboto"/>
              <a:sym typeface="Roboto"/>
            </a:endParaRPr>
          </a:p>
          <a:p>
            <a:pPr indent="-298450" lvl="0" marL="457200" rtl="0" algn="l">
              <a:lnSpc>
                <a:spcPct val="100000"/>
              </a:lnSpc>
              <a:spcBef>
                <a:spcPts val="0"/>
              </a:spcBef>
              <a:spcAft>
                <a:spcPts val="0"/>
              </a:spcAft>
              <a:buClr>
                <a:schemeClr val="dk1"/>
              </a:buClr>
              <a:buSzPts val="1100"/>
              <a:buAutoNum type="arabicPeriod"/>
            </a:pPr>
            <a:r>
              <a:rPr b="1" lang="en" sz="900">
                <a:solidFill>
                  <a:schemeClr val="dk1"/>
                </a:solidFill>
              </a:rPr>
              <a:t>List with inline autocomplete:</a:t>
            </a:r>
            <a:r>
              <a:rPr lang="en" sz="900">
                <a:solidFill>
                  <a:schemeClr val="dk1"/>
                </a:solidFill>
              </a:rPr>
              <a:t> </a:t>
            </a:r>
            <a:r>
              <a:rPr lang="en" sz="900">
                <a:solidFill>
                  <a:schemeClr val="dk1"/>
                </a:solidFill>
                <a:latin typeface="Roboto"/>
                <a:ea typeface="Roboto"/>
                <a:cs typeface="Roboto"/>
                <a:sym typeface="Roboto"/>
              </a:rPr>
              <a:t>This is the same as list with automatic selection with one additional feature. The portion of the selected suggestion that has not been typed by the user, a completion string, appears inline after the input cursor in the textbox. The inline completion string is visually highlighted and has a selected state.</a:t>
            </a:r>
            <a:endParaRPr sz="900">
              <a:solidFill>
                <a:schemeClr val="dk1"/>
              </a:solidFill>
              <a:latin typeface="Roboto"/>
              <a:ea typeface="Roboto"/>
              <a:cs typeface="Roboto"/>
              <a:sym typeface="Roboto"/>
            </a:endParaRPr>
          </a:p>
          <a:p>
            <a:pPr indent="0" lvl="0" marL="457200" rtl="0" algn="l">
              <a:lnSpc>
                <a:spcPct val="120000"/>
              </a:lnSpc>
              <a:spcBef>
                <a:spcPts val="0"/>
              </a:spcBef>
              <a:spcAft>
                <a:spcPts val="0"/>
              </a:spcAft>
              <a:buNone/>
            </a:pPr>
            <a:r>
              <a:t/>
            </a:r>
            <a:endParaRPr sz="900">
              <a:solidFill>
                <a:schemeClr val="dk1"/>
              </a:solidFill>
              <a:latin typeface="Roboto"/>
              <a:ea typeface="Roboto"/>
              <a:cs typeface="Roboto"/>
              <a:sym typeface="Roboto"/>
            </a:endParaRPr>
          </a:p>
          <a:p>
            <a:pPr indent="0" lvl="0" marL="0" rtl="0" algn="l">
              <a:lnSpc>
                <a:spcPct val="100000"/>
              </a:lnSpc>
              <a:spcBef>
                <a:spcPts val="1800"/>
              </a:spcBef>
              <a:spcAft>
                <a:spcPts val="0"/>
              </a:spcAft>
              <a:buNone/>
            </a:pPr>
            <a:r>
              <a:t/>
            </a:r>
            <a:endParaRPr sz="900">
              <a:solidFill>
                <a:schemeClr val="dk1"/>
              </a:solidFill>
              <a:latin typeface="Roboto"/>
              <a:ea typeface="Roboto"/>
              <a:cs typeface="Roboto"/>
              <a:sym typeface="Roboto"/>
            </a:endParaRPr>
          </a:p>
          <a:p>
            <a:pPr indent="0" lvl="0" marL="457200" rtl="0" algn="l">
              <a:lnSpc>
                <a:spcPct val="100000"/>
              </a:lnSpc>
              <a:spcBef>
                <a:spcPts val="1800"/>
              </a:spcBef>
              <a:spcAft>
                <a:spcPts val="0"/>
              </a:spcAft>
              <a:buNone/>
            </a:pPr>
            <a:r>
              <a:t/>
            </a:r>
            <a:endParaRPr sz="900">
              <a:solidFill>
                <a:srgbClr val="005A9C"/>
              </a:solidFill>
              <a:highlight>
                <a:srgbClr val="FFFFFF"/>
              </a:highlight>
              <a:latin typeface="Roboto"/>
              <a:ea typeface="Roboto"/>
              <a:cs typeface="Roboto"/>
              <a:sym typeface="Roboto"/>
            </a:endParaRPr>
          </a:p>
          <a:p>
            <a:pPr indent="0" lvl="0" marL="0" rtl="0" algn="l">
              <a:lnSpc>
                <a:spcPct val="100000"/>
              </a:lnSpc>
              <a:spcBef>
                <a:spcPts val="1800"/>
              </a:spcBef>
              <a:spcAft>
                <a:spcPts val="1600"/>
              </a:spcAft>
              <a:buNone/>
            </a:pPr>
            <a:r>
              <a:rPr lang="en" sz="900">
                <a:latin typeface="Roboto"/>
                <a:ea typeface="Roboto"/>
                <a:cs typeface="Roboto"/>
                <a:sym typeface="Roboto"/>
              </a:rPr>
              <a:t>		</a:t>
            </a:r>
            <a:endParaRPr sz="900">
              <a:latin typeface="Roboto"/>
              <a:ea typeface="Roboto"/>
              <a:cs typeface="Roboto"/>
              <a:sym typeface="Roboto"/>
            </a:endParaRPr>
          </a:p>
        </p:txBody>
      </p:sp>
      <p:sp>
        <p:nvSpPr>
          <p:cNvPr id="130" name="Google Shape;130;p26"/>
          <p:cNvSpPr txBox="1"/>
          <p:nvPr>
            <p:ph type="title"/>
          </p:nvPr>
        </p:nvSpPr>
        <p:spPr>
          <a:xfrm>
            <a:off x="311700" y="152200"/>
            <a:ext cx="8520600" cy="57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1155CC"/>
              </a:buClr>
              <a:buSzPts val="2400"/>
              <a:buFont typeface="Roboto"/>
              <a:buAutoNum type="arabicPeriod"/>
            </a:pPr>
            <a:r>
              <a:rPr b="1" lang="en" sz="2400">
                <a:solidFill>
                  <a:srgbClr val="1155CC"/>
                </a:solidFill>
                <a:latin typeface="Roboto"/>
                <a:ea typeface="Roboto"/>
                <a:cs typeface="Roboto"/>
                <a:sym typeface="Roboto"/>
              </a:rPr>
              <a:t>What is autosuggest?</a:t>
            </a:r>
            <a:endParaRPr b="1" sz="2400">
              <a:solidFill>
                <a:srgbClr val="1155CC"/>
              </a:solidFill>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
        <p:nvSpPr>
          <p:cNvPr id="131" name="Google Shape;131;p26"/>
          <p:cNvSpPr txBox="1"/>
          <p:nvPr>
            <p:ph type="title"/>
          </p:nvPr>
        </p:nvSpPr>
        <p:spPr>
          <a:xfrm rot="-1295273">
            <a:off x="5795" y="2335284"/>
            <a:ext cx="8520690" cy="88950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CC0000"/>
                </a:solidFill>
                <a:latin typeface="Roboto"/>
                <a:ea typeface="Roboto"/>
                <a:cs typeface="Roboto"/>
                <a:sym typeface="Roboto"/>
              </a:rPr>
              <a:t>SO WHAT DO I DO?</a:t>
            </a:r>
            <a:endParaRPr b="1">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7"/>
          <p:cNvSpPr txBox="1"/>
          <p:nvPr>
            <p:ph idx="1" type="body"/>
          </p:nvPr>
        </p:nvSpPr>
        <p:spPr>
          <a:xfrm>
            <a:off x="311700" y="844150"/>
            <a:ext cx="4869300" cy="86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4A80"/>
                </a:solidFill>
                <a:latin typeface="Roboto Mono"/>
                <a:ea typeface="Roboto Mono"/>
                <a:cs typeface="Roboto Mono"/>
                <a:sym typeface="Roboto Mono"/>
              </a:rPr>
              <a:t>&lt;input type=”text”/&gt;</a:t>
            </a:r>
            <a:r>
              <a:rPr lang="en" sz="1400">
                <a:latin typeface="Roboto"/>
                <a:ea typeface="Roboto"/>
                <a:cs typeface="Roboto"/>
                <a:sym typeface="Roboto"/>
              </a:rPr>
              <a:t> </a:t>
            </a:r>
            <a:endParaRPr sz="1400">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autocomplete=”on,off” type=”search”, accessibility (a11y) WAI-ARIA attributes</a:t>
            </a:r>
            <a:endParaRPr sz="14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400">
              <a:latin typeface="Roboto"/>
              <a:ea typeface="Roboto"/>
              <a:cs typeface="Roboto"/>
              <a:sym typeface="Roboto"/>
            </a:endParaRPr>
          </a:p>
        </p:txBody>
      </p:sp>
      <p:sp>
        <p:nvSpPr>
          <p:cNvPr id="137" name="Google Shape;137;p27"/>
          <p:cNvSpPr txBox="1"/>
          <p:nvPr>
            <p:ph idx="1" type="body"/>
          </p:nvPr>
        </p:nvSpPr>
        <p:spPr>
          <a:xfrm>
            <a:off x="311700" y="1682350"/>
            <a:ext cx="8520600" cy="127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4A80"/>
                </a:solidFill>
                <a:latin typeface="Roboto Mono"/>
                <a:ea typeface="Roboto Mono"/>
                <a:cs typeface="Roboto Mono"/>
                <a:sym typeface="Roboto Mono"/>
              </a:rPr>
              <a:t>&lt;ul&gt;, &lt;ol&gt;</a:t>
            </a:r>
            <a:r>
              <a:rPr lang="en">
                <a:latin typeface="Roboto"/>
                <a:ea typeface="Roboto"/>
                <a:cs typeface="Roboto"/>
                <a:sym typeface="Roboto"/>
              </a:rPr>
              <a:t>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unordered/ordered list. UL = bullets, OL = numbers</a:t>
            </a:r>
            <a:endParaRPr sz="1400">
              <a:latin typeface="Roboto"/>
              <a:ea typeface="Roboto"/>
              <a:cs typeface="Roboto"/>
              <a:sym typeface="Roboto"/>
            </a:endParaRPr>
          </a:p>
          <a:p>
            <a:pPr indent="0" lvl="0" marL="0" rtl="0" algn="l">
              <a:lnSpc>
                <a:spcPct val="100000"/>
              </a:lnSpc>
              <a:spcBef>
                <a:spcPts val="0"/>
              </a:spcBef>
              <a:spcAft>
                <a:spcPts val="0"/>
              </a:spcAft>
              <a:buNone/>
            </a:pPr>
            <a:r>
              <a:rPr lang="en">
                <a:solidFill>
                  <a:srgbClr val="004A80"/>
                </a:solidFill>
                <a:latin typeface="Roboto Mono"/>
                <a:ea typeface="Roboto Mono"/>
                <a:cs typeface="Roboto Mono"/>
                <a:sym typeface="Roboto Mono"/>
              </a:rPr>
              <a:t>&lt;li&gt;</a:t>
            </a:r>
            <a:r>
              <a:rPr lang="en" sz="1400">
                <a:latin typeface="Roboto"/>
                <a:ea typeface="Roboto"/>
                <a:cs typeface="Roboto"/>
                <a:sym typeface="Roboto"/>
              </a:rPr>
              <a:t> </a:t>
            </a:r>
            <a:endParaRPr sz="1400">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list items</a:t>
            </a:r>
            <a:endParaRPr sz="1400">
              <a:latin typeface="Roboto"/>
              <a:ea typeface="Roboto"/>
              <a:cs typeface="Roboto"/>
              <a:sym typeface="Roboto"/>
            </a:endParaRPr>
          </a:p>
          <a:p>
            <a:pPr indent="0" lvl="0" marL="0" rtl="0" algn="l">
              <a:lnSpc>
                <a:spcPct val="100000"/>
              </a:lnSpc>
              <a:spcBef>
                <a:spcPts val="0"/>
              </a:spcBef>
              <a:spcAft>
                <a:spcPts val="0"/>
              </a:spcAft>
              <a:buNone/>
            </a:pPr>
            <a:r>
              <a:t/>
            </a:r>
            <a:endParaRPr sz="1400">
              <a:latin typeface="Roboto"/>
              <a:ea typeface="Roboto"/>
              <a:cs typeface="Roboto"/>
              <a:sym typeface="Roboto"/>
            </a:endParaRPr>
          </a:p>
          <a:p>
            <a:pPr indent="0" lvl="0" marL="0" rtl="0" algn="l">
              <a:lnSpc>
                <a:spcPct val="100000"/>
              </a:lnSpc>
              <a:spcBef>
                <a:spcPts val="0"/>
              </a:spcBef>
              <a:spcAft>
                <a:spcPts val="0"/>
              </a:spcAft>
              <a:buNone/>
            </a:pPr>
            <a:r>
              <a:t/>
            </a:r>
            <a:endParaRPr sz="1400">
              <a:latin typeface="Roboto"/>
              <a:ea typeface="Roboto"/>
              <a:cs typeface="Roboto"/>
              <a:sym typeface="Roboto"/>
            </a:endParaRPr>
          </a:p>
        </p:txBody>
      </p:sp>
      <p:sp>
        <p:nvSpPr>
          <p:cNvPr id="138" name="Google Shape;138;p27"/>
          <p:cNvSpPr txBox="1"/>
          <p:nvPr>
            <p:ph type="title"/>
          </p:nvPr>
        </p:nvSpPr>
        <p:spPr>
          <a:xfrm>
            <a:off x="311700" y="152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1.a </a:t>
            </a:r>
            <a:r>
              <a:rPr b="1" lang="en" sz="2400">
                <a:solidFill>
                  <a:srgbClr val="1155CC"/>
                </a:solidFill>
                <a:latin typeface="Roboto"/>
                <a:ea typeface="Roboto"/>
                <a:cs typeface="Roboto"/>
                <a:sym typeface="Roboto"/>
              </a:rPr>
              <a:t>Building blocks: Autosuggest using HTML elements</a:t>
            </a:r>
            <a:endParaRPr b="1" sz="2400">
              <a:solidFill>
                <a:srgbClr val="1155CC"/>
              </a:solidFill>
              <a:latin typeface="Roboto"/>
              <a:ea typeface="Roboto"/>
              <a:cs typeface="Roboto"/>
              <a:sym typeface="Roboto"/>
            </a:endParaRPr>
          </a:p>
          <a:p>
            <a:pPr indent="0" lvl="0" marL="0" rtl="0" algn="l">
              <a:spcBef>
                <a:spcPts val="0"/>
              </a:spcBef>
              <a:spcAft>
                <a:spcPts val="0"/>
              </a:spcAft>
              <a:buNone/>
            </a:pPr>
            <a:r>
              <a:t/>
            </a:r>
            <a:endParaRPr/>
          </a:p>
        </p:txBody>
      </p:sp>
      <p:sp>
        <p:nvSpPr>
          <p:cNvPr id="139" name="Google Shape;139;p27"/>
          <p:cNvSpPr txBox="1"/>
          <p:nvPr/>
        </p:nvSpPr>
        <p:spPr>
          <a:xfrm>
            <a:off x="290700" y="2877250"/>
            <a:ext cx="8233800" cy="21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004A80"/>
                </a:solidFill>
                <a:latin typeface="Roboto Mono"/>
                <a:ea typeface="Roboto Mono"/>
                <a:cs typeface="Roboto Mono"/>
                <a:sym typeface="Roboto Mono"/>
              </a:rPr>
              <a:t>&lt;datalist&gt;</a:t>
            </a:r>
            <a:endParaRPr sz="1800">
              <a:solidFill>
                <a:srgbClr val="004A80"/>
              </a:solidFill>
              <a:latin typeface="Roboto Mono"/>
              <a:ea typeface="Roboto Mono"/>
              <a:cs typeface="Roboto Mono"/>
              <a:sym typeface="Roboto Mon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Built in autocomplete? </a:t>
            </a:r>
            <a:r>
              <a:rPr lang="en" sz="1100" u="sng">
                <a:solidFill>
                  <a:schemeClr val="accent5"/>
                </a:solidFill>
                <a:hlinkClick r:id="rId3"/>
              </a:rPr>
              <a:t>https://codepen.io/darrenjennings/pen/zQgyBw</a:t>
            </a:r>
            <a:endParaRPr sz="1800">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&lt;input list="frameworks"&gt;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&lt;datalist id="frameworks"&gt;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  &lt;option&gt;React&lt;/option&gt;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  &lt;option&gt;Vue&lt;/option&gt;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  &lt;option&gt;Angular&lt;/option&gt;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  &lt;option&gt;Svelte&lt;/option&gt;</a:t>
            </a:r>
            <a:endParaRPr>
              <a:solidFill>
                <a:srgbClr val="004A8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004A80"/>
                </a:solidFill>
                <a:latin typeface="Roboto Mono"/>
                <a:ea typeface="Roboto Mono"/>
                <a:cs typeface="Roboto Mono"/>
                <a:sym typeface="Roboto Mono"/>
              </a:rPr>
              <a:t>&lt;/datalist&gt;</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p>
        </p:txBody>
      </p:sp>
      <p:pic>
        <p:nvPicPr>
          <p:cNvPr id="140" name="Google Shape;140;p27"/>
          <p:cNvPicPr preferRelativeResize="0"/>
          <p:nvPr/>
        </p:nvPicPr>
        <p:blipFill>
          <a:blip r:embed="rId4">
            <a:alphaModFix/>
          </a:blip>
          <a:stretch>
            <a:fillRect/>
          </a:stretch>
        </p:blipFill>
        <p:spPr>
          <a:xfrm>
            <a:off x="5293850" y="844150"/>
            <a:ext cx="3655474" cy="2022700"/>
          </a:xfrm>
          <a:prstGeom prst="rect">
            <a:avLst/>
          </a:prstGeom>
          <a:noFill/>
          <a:ln>
            <a:noFill/>
          </a:ln>
        </p:spPr>
      </p:pic>
      <p:sp>
        <p:nvSpPr>
          <p:cNvPr id="141" name="Google Shape;141;p27"/>
          <p:cNvSpPr txBox="1"/>
          <p:nvPr/>
        </p:nvSpPr>
        <p:spPr>
          <a:xfrm>
            <a:off x="6887625" y="3669900"/>
            <a:ext cx="1528200" cy="36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You vs. the DOM</a:t>
            </a:r>
            <a:endParaRPr/>
          </a:p>
        </p:txBody>
      </p:sp>
      <p:cxnSp>
        <p:nvCxnSpPr>
          <p:cNvPr id="142" name="Google Shape;142;p27"/>
          <p:cNvCxnSpPr>
            <a:stCxn id="141" idx="0"/>
          </p:cNvCxnSpPr>
          <p:nvPr/>
        </p:nvCxnSpPr>
        <p:spPr>
          <a:xfrm rot="10800000">
            <a:off x="7552125" y="2883900"/>
            <a:ext cx="99600" cy="786000"/>
          </a:xfrm>
          <a:prstGeom prst="straightConnector1">
            <a:avLst/>
          </a:prstGeom>
          <a:noFill/>
          <a:ln cap="flat" cmpd="sng" w="28575">
            <a:solidFill>
              <a:srgbClr val="005A9C"/>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311700" y="1152475"/>
            <a:ext cx="8520600" cy="3781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4292E"/>
              </a:buClr>
              <a:buSzPts val="1800"/>
              <a:buChar char="-"/>
            </a:pPr>
            <a:r>
              <a:rPr lang="en">
                <a:solidFill>
                  <a:srgbClr val="24292E"/>
                </a:solidFill>
              </a:rPr>
              <a:t>Handles all the hard stuff (keyboard events, accessibility, etc.)</a:t>
            </a:r>
            <a:endParaRPr>
              <a:solidFill>
                <a:srgbClr val="24292E"/>
              </a:solidFill>
            </a:endParaRPr>
          </a:p>
          <a:p>
            <a:pPr indent="-342900" lvl="0" marL="457200" rtl="0" algn="l">
              <a:spcBef>
                <a:spcPts val="0"/>
              </a:spcBef>
              <a:spcAft>
                <a:spcPts val="0"/>
              </a:spcAft>
              <a:buClr>
                <a:srgbClr val="24292E"/>
              </a:buClr>
              <a:buSzPts val="1800"/>
              <a:buChar char="-"/>
            </a:pPr>
            <a:r>
              <a:rPr lang="en">
                <a:solidFill>
                  <a:srgbClr val="24292E"/>
                </a:solidFill>
              </a:rPr>
              <a:t>WAI-ARIA complete autosuggest component built in Vue</a:t>
            </a:r>
            <a:endParaRPr>
              <a:solidFill>
                <a:srgbClr val="24292E"/>
              </a:solidFill>
            </a:endParaRPr>
          </a:p>
          <a:p>
            <a:pPr indent="-342900" lvl="0" marL="457200" rtl="0" algn="l">
              <a:spcBef>
                <a:spcPts val="0"/>
              </a:spcBef>
              <a:spcAft>
                <a:spcPts val="0"/>
              </a:spcAft>
              <a:buClr>
                <a:srgbClr val="24292E"/>
              </a:buClr>
              <a:buSzPts val="1800"/>
              <a:buChar char="-"/>
            </a:pPr>
            <a:r>
              <a:rPr lang="en">
                <a:solidFill>
                  <a:srgbClr val="24292E"/>
                </a:solidFill>
              </a:rPr>
              <a:t>Full control over rendering with built in defaults or custom components for rendering</a:t>
            </a:r>
            <a:endParaRPr>
              <a:solidFill>
                <a:srgbClr val="24292E"/>
              </a:solidFill>
            </a:endParaRPr>
          </a:p>
          <a:p>
            <a:pPr indent="-342900" lvl="0" marL="457200" rtl="0" algn="l">
              <a:spcBef>
                <a:spcPts val="0"/>
              </a:spcBef>
              <a:spcAft>
                <a:spcPts val="0"/>
              </a:spcAft>
              <a:buClr>
                <a:srgbClr val="24292E"/>
              </a:buClr>
              <a:buSzPts val="1800"/>
              <a:buChar char="-"/>
            </a:pPr>
            <a:r>
              <a:rPr lang="en">
                <a:solidFill>
                  <a:srgbClr val="24292E"/>
                </a:solidFill>
              </a:rPr>
              <a:t>Easily integrate data fetching</a:t>
            </a:r>
            <a:endParaRPr>
              <a:solidFill>
                <a:srgbClr val="24292E"/>
              </a:solidFill>
            </a:endParaRPr>
          </a:p>
          <a:p>
            <a:pPr indent="-342900" lvl="0" marL="457200" rtl="0" algn="l">
              <a:spcBef>
                <a:spcPts val="0"/>
              </a:spcBef>
              <a:spcAft>
                <a:spcPts val="0"/>
              </a:spcAft>
              <a:buClr>
                <a:srgbClr val="24292E"/>
              </a:buClr>
              <a:buSzPts val="1800"/>
              <a:buChar char="-"/>
            </a:pPr>
            <a:r>
              <a:rPr lang="en">
                <a:solidFill>
                  <a:srgbClr val="24292E"/>
                </a:solidFill>
              </a:rPr>
              <a:t>Supports multiple sections</a:t>
            </a:r>
            <a:endParaRPr>
              <a:solidFill>
                <a:srgbClr val="24292E"/>
              </a:solidFill>
            </a:endParaRPr>
          </a:p>
          <a:p>
            <a:pPr indent="-342900" lvl="0" marL="457200" rtl="0" algn="l">
              <a:spcBef>
                <a:spcPts val="0"/>
              </a:spcBef>
              <a:spcAft>
                <a:spcPts val="0"/>
              </a:spcAft>
              <a:buClr>
                <a:srgbClr val="24292E"/>
              </a:buClr>
              <a:buSzPts val="1800"/>
              <a:buChar char="-"/>
            </a:pPr>
            <a:r>
              <a:rPr lang="en">
                <a:solidFill>
                  <a:srgbClr val="24292E"/>
                </a:solidFill>
              </a:rPr>
              <a:t>No opinions on CSS, full control over styling</a:t>
            </a:r>
            <a:endParaRPr>
              <a:solidFill>
                <a:srgbClr val="24292E"/>
              </a:solidFill>
            </a:endParaRPr>
          </a:p>
          <a:p>
            <a:pPr indent="0" lvl="0" marL="0" rtl="0" algn="l">
              <a:spcBef>
                <a:spcPts val="1200"/>
              </a:spcBef>
              <a:spcAft>
                <a:spcPts val="0"/>
              </a:spcAft>
              <a:buNone/>
            </a:pPr>
            <a:r>
              <a:t/>
            </a:r>
            <a:endParaRPr>
              <a:solidFill>
                <a:srgbClr val="24292E"/>
              </a:solidFill>
            </a:endParaRPr>
          </a:p>
          <a:p>
            <a:pPr indent="0" lvl="0" marL="0" rtl="0" algn="l">
              <a:lnSpc>
                <a:spcPct val="100000"/>
              </a:lnSpc>
              <a:spcBef>
                <a:spcPts val="1200"/>
              </a:spcBef>
              <a:spcAft>
                <a:spcPts val="0"/>
              </a:spcAft>
              <a:buNone/>
            </a:pPr>
            <a:r>
              <a:rPr lang="en">
                <a:solidFill>
                  <a:srgbClr val="24292E"/>
                </a:solidFill>
              </a:rPr>
              <a:t>$ yarn add vue-autosuggest</a:t>
            </a:r>
            <a:endParaRPr>
              <a:solidFill>
                <a:srgbClr val="24292E"/>
              </a:solidFill>
            </a:endParaRPr>
          </a:p>
          <a:p>
            <a:pPr indent="0" lvl="0" marL="0" rtl="0" algn="l">
              <a:lnSpc>
                <a:spcPct val="100000"/>
              </a:lnSpc>
              <a:spcBef>
                <a:spcPts val="0"/>
              </a:spcBef>
              <a:spcAft>
                <a:spcPts val="0"/>
              </a:spcAft>
              <a:buNone/>
            </a:pPr>
            <a:r>
              <a:rPr lang="en">
                <a:solidFill>
                  <a:srgbClr val="24292E"/>
                </a:solidFill>
              </a:rPr>
              <a:t>$ npm install vue-autosuggest</a:t>
            </a:r>
            <a:endParaRPr>
              <a:solidFill>
                <a:srgbClr val="24292E"/>
              </a:solidFill>
            </a:endParaRPr>
          </a:p>
        </p:txBody>
      </p:sp>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2. Vue-autosuggest</a:t>
            </a:r>
            <a:endParaRPr b="1"/>
          </a:p>
        </p:txBody>
      </p:sp>
      <p:pic>
        <p:nvPicPr>
          <p:cNvPr id="149" name="Google Shape;149;p28"/>
          <p:cNvPicPr preferRelativeResize="0"/>
          <p:nvPr/>
        </p:nvPicPr>
        <p:blipFill>
          <a:blip r:embed="rId3">
            <a:alphaModFix/>
          </a:blip>
          <a:stretch>
            <a:fillRect/>
          </a:stretch>
        </p:blipFill>
        <p:spPr>
          <a:xfrm>
            <a:off x="7065725" y="3112025"/>
            <a:ext cx="1885950" cy="1885950"/>
          </a:xfrm>
          <a:prstGeom prst="rect">
            <a:avLst/>
          </a:prstGeom>
          <a:noFill/>
          <a:ln>
            <a:noFill/>
          </a:ln>
        </p:spPr>
      </p:pic>
      <p:sp>
        <p:nvSpPr>
          <p:cNvPr id="150" name="Google Shape;150;p28"/>
          <p:cNvSpPr txBox="1"/>
          <p:nvPr/>
        </p:nvSpPr>
        <p:spPr>
          <a:xfrm>
            <a:off x="4734275" y="508925"/>
            <a:ext cx="4296900" cy="44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rgbClr val="005A9C"/>
                </a:solidFill>
                <a:hlinkClick r:id="rId4"/>
              </a:rPr>
              <a:t>https://github.com/darrenjennings/vue-autosuggest</a:t>
            </a:r>
            <a:endParaRPr>
              <a:solidFill>
                <a:srgbClr val="005A9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1277288" y="152400"/>
            <a:ext cx="6589414" cy="4838697"/>
          </a:xfrm>
          <a:prstGeom prst="rect">
            <a:avLst/>
          </a:prstGeom>
          <a:noFill/>
          <a:ln>
            <a:noFill/>
          </a:ln>
        </p:spPr>
      </p:pic>
      <p:sp>
        <p:nvSpPr>
          <p:cNvPr id="156" name="Google Shape;156;p29"/>
          <p:cNvSpPr/>
          <p:nvPr/>
        </p:nvSpPr>
        <p:spPr>
          <a:xfrm>
            <a:off x="1353975" y="1919675"/>
            <a:ext cx="6389700" cy="28377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5A9C"/>
              </a:solidFill>
            </a:endParaRPr>
          </a:p>
        </p:txBody>
      </p:sp>
      <p:sp>
        <p:nvSpPr>
          <p:cNvPr id="157" name="Google Shape;157;p29"/>
          <p:cNvSpPr txBox="1"/>
          <p:nvPr/>
        </p:nvSpPr>
        <p:spPr>
          <a:xfrm>
            <a:off x="6224875" y="3105525"/>
            <a:ext cx="13854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listbox</a:t>
            </a:r>
            <a:endParaRPr sz="2400"/>
          </a:p>
        </p:txBody>
      </p:sp>
      <p:sp>
        <p:nvSpPr>
          <p:cNvPr id="158" name="Google Shape;158;p29"/>
          <p:cNvSpPr/>
          <p:nvPr/>
        </p:nvSpPr>
        <p:spPr>
          <a:xfrm>
            <a:off x="1418900" y="565700"/>
            <a:ext cx="1224300" cy="13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txBox="1"/>
          <p:nvPr/>
        </p:nvSpPr>
        <p:spPr>
          <a:xfrm>
            <a:off x="3264375" y="639900"/>
            <a:ext cx="20775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input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idx="1" type="body"/>
          </p:nvPr>
        </p:nvSpPr>
        <p:spPr>
          <a:xfrm>
            <a:off x="219456"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&lt;div&gt;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&lt;input /&gt;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&lt;ul&gt;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&lt;li&gt;Angamite&lt;/li&gt;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&lt;li&gt;Egalmoth&lt;/li&gt;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Clr>
                <a:srgbClr val="000000"/>
              </a:buClr>
              <a:buSzPts val="1100"/>
              <a:buFont typeface="Arial"/>
              <a:buNone/>
            </a:pPr>
            <a:r>
              <a:rPr lang="en" sz="1200">
                <a:solidFill>
                  <a:srgbClr val="004A80"/>
                </a:solidFill>
                <a:latin typeface="Roboto Mono"/>
                <a:ea typeface="Roboto Mono"/>
                <a:cs typeface="Roboto Mono"/>
                <a:sym typeface="Roboto Mono"/>
              </a:rPr>
              <a:t>    &lt;li&gt;Frumgar&lt;/li&gt;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&lt;/ul&gt;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&lt;ul&gt;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&lt;li&gt;Galadriel&lt;/li&gt;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&lt;li&gt;Galdor of the Havens&lt;/li&gt;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&lt;li&gt;Galion&lt;/li&gt;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  &lt;/ul&gt;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004A80"/>
                </a:solidFill>
                <a:latin typeface="Roboto Mono"/>
                <a:ea typeface="Roboto Mono"/>
                <a:cs typeface="Roboto Mono"/>
                <a:sym typeface="Roboto Mono"/>
              </a:rPr>
              <a:t>&lt;/div&gt;</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004A8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004A80"/>
              </a:solidFill>
              <a:latin typeface="Roboto Mono"/>
              <a:ea typeface="Roboto Mono"/>
              <a:cs typeface="Roboto Mono"/>
              <a:sym typeface="Roboto Mono"/>
            </a:endParaRPr>
          </a:p>
        </p:txBody>
      </p:sp>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3. Features </a:t>
            </a:r>
            <a:r>
              <a:rPr b="1" lang="en" sz="2400">
                <a:solidFill>
                  <a:srgbClr val="1155CC"/>
                </a:solidFill>
                <a:latin typeface="Roboto"/>
                <a:ea typeface="Roboto"/>
                <a:cs typeface="Roboto"/>
                <a:sym typeface="Roboto"/>
              </a:rPr>
              <a:t>- multiple sections / slots</a:t>
            </a:r>
            <a:endParaRPr b="1"/>
          </a:p>
        </p:txBody>
      </p:sp>
      <p:pic>
        <p:nvPicPr>
          <p:cNvPr id="166" name="Google Shape;166;p30"/>
          <p:cNvPicPr preferRelativeResize="0"/>
          <p:nvPr/>
        </p:nvPicPr>
        <p:blipFill>
          <a:blip r:embed="rId3">
            <a:alphaModFix/>
          </a:blip>
          <a:stretch>
            <a:fillRect/>
          </a:stretch>
        </p:blipFill>
        <p:spPr>
          <a:xfrm>
            <a:off x="7895175" y="3941475"/>
            <a:ext cx="1056500" cy="1056500"/>
          </a:xfrm>
          <a:prstGeom prst="rect">
            <a:avLst/>
          </a:prstGeom>
          <a:noFill/>
          <a:ln>
            <a:noFill/>
          </a:ln>
        </p:spPr>
      </p:pic>
      <p:pic>
        <p:nvPicPr>
          <p:cNvPr id="167" name="Google Shape;167;p30"/>
          <p:cNvPicPr preferRelativeResize="0"/>
          <p:nvPr/>
        </p:nvPicPr>
        <p:blipFill>
          <a:blip r:embed="rId4">
            <a:alphaModFix/>
          </a:blip>
          <a:stretch>
            <a:fillRect/>
          </a:stretch>
        </p:blipFill>
        <p:spPr>
          <a:xfrm>
            <a:off x="5268375" y="1241775"/>
            <a:ext cx="3759499" cy="2184250"/>
          </a:xfrm>
          <a:prstGeom prst="rect">
            <a:avLst/>
          </a:prstGeom>
          <a:noFill/>
          <a:ln>
            <a:noFill/>
          </a:ln>
        </p:spPr>
      </p:pic>
      <p:sp>
        <p:nvSpPr>
          <p:cNvPr id="168" name="Google Shape;168;p30"/>
          <p:cNvSpPr txBox="1"/>
          <p:nvPr/>
        </p:nvSpPr>
        <p:spPr>
          <a:xfrm>
            <a:off x="219450" y="1152475"/>
            <a:ext cx="7758300" cy="3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D9EEB"/>
                </a:solidFill>
                <a:latin typeface="Roboto Mono"/>
                <a:ea typeface="Roboto Mono"/>
                <a:cs typeface="Roboto Mono"/>
                <a:sym typeface="Roboto Mono"/>
              </a:rPr>
              <a:t>  &lt;span class=”before-results /&gt;</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D9EEB"/>
                </a:solidFill>
                <a:latin typeface="Roboto Mono"/>
                <a:ea typeface="Roboto Mono"/>
                <a:cs typeface="Roboto Mono"/>
                <a:sym typeface="Roboto Mono"/>
              </a:rPr>
              <a:t>    &lt;li class=”before-section-users”&gt;Human&lt;/li&gt;</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D9EEB"/>
                </a:solidFill>
                <a:latin typeface="Roboto Mono"/>
                <a:ea typeface="Roboto Mono"/>
                <a:cs typeface="Roboto Mono"/>
                <a:sym typeface="Roboto Mono"/>
              </a:rPr>
              <a:t>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D9EEB"/>
                </a:solidFill>
                <a:latin typeface="Roboto Mono"/>
                <a:ea typeface="Roboto Mono"/>
                <a:cs typeface="Roboto Mono"/>
                <a:sym typeface="Roboto Mono"/>
              </a:rPr>
              <a:t>    &lt;li class=”before-section-elf”&gt;Elf&lt;/li&gt;</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D9EEB"/>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6D9EEB"/>
                </a:solidFill>
                <a:latin typeface="Roboto Mono"/>
                <a:ea typeface="Roboto Mono"/>
                <a:cs typeface="Roboto Mono"/>
                <a:sym typeface="Roboto Mono"/>
              </a:rPr>
              <a:t>  &lt;span class=”after-results”v-if=”currentState === ‘PENDING’”&gt;Loading...&lt;/span&gt;</a:t>
            </a:r>
            <a:endParaRPr sz="1200">
              <a:solidFill>
                <a:srgbClr val="6D9EEB"/>
              </a:solidFill>
              <a:latin typeface="Roboto Mono"/>
              <a:ea typeface="Roboto Mono"/>
              <a:cs typeface="Roboto Mono"/>
              <a:sym typeface="Roboto Mono"/>
            </a:endParaRPr>
          </a:p>
        </p:txBody>
      </p:sp>
      <p:sp>
        <p:nvSpPr>
          <p:cNvPr id="169" name="Google Shape;169;p30"/>
          <p:cNvSpPr txBox="1"/>
          <p:nvPr/>
        </p:nvSpPr>
        <p:spPr>
          <a:xfrm>
            <a:off x="4993650" y="73925"/>
            <a:ext cx="4067100" cy="37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rgbClr val="004A80"/>
                </a:solidFill>
                <a:hlinkClick r:id="rId5"/>
              </a:rPr>
              <a:t>https://darrenjennings.github.io/vue-autosuggest/</a:t>
            </a:r>
            <a:endParaRPr>
              <a:solidFill>
                <a:srgbClr val="004A80"/>
              </a:solidFill>
            </a:endParaRPr>
          </a:p>
        </p:txBody>
      </p:sp>
      <p:sp>
        <p:nvSpPr>
          <p:cNvPr id="170" name="Google Shape;170;p30"/>
          <p:cNvSpPr txBox="1"/>
          <p:nvPr/>
        </p:nvSpPr>
        <p:spPr>
          <a:xfrm>
            <a:off x="185475" y="918100"/>
            <a:ext cx="38208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Pseudocode </a:t>
            </a:r>
            <a:r>
              <a:rPr lang="en" sz="1000">
                <a:latin typeface="Roboto Mono"/>
                <a:ea typeface="Roboto Mono"/>
                <a:cs typeface="Roboto Mono"/>
                <a:sym typeface="Roboto Mono"/>
              </a:rPr>
              <a:t>html output of vue-autosuggest:</a:t>
            </a:r>
            <a:endParaRPr sz="10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56875" y="58075"/>
            <a:ext cx="4052700" cy="1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155CC"/>
                </a:solidFill>
                <a:latin typeface="Roboto"/>
                <a:ea typeface="Roboto"/>
                <a:cs typeface="Roboto"/>
                <a:sym typeface="Roboto"/>
              </a:rPr>
              <a:t>3. </a:t>
            </a:r>
            <a:r>
              <a:rPr b="1" lang="en" sz="2400">
                <a:solidFill>
                  <a:srgbClr val="1155CC"/>
                </a:solidFill>
                <a:latin typeface="Roboto"/>
                <a:ea typeface="Roboto"/>
                <a:cs typeface="Roboto"/>
                <a:sym typeface="Roboto"/>
              </a:rPr>
              <a:t>multiple sections </a:t>
            </a:r>
            <a:r>
              <a:rPr b="1" lang="en" sz="2400">
                <a:solidFill>
                  <a:srgbClr val="1155CC"/>
                </a:solidFill>
                <a:latin typeface="Roboto"/>
                <a:ea typeface="Roboto"/>
                <a:cs typeface="Roboto"/>
                <a:sym typeface="Roboto"/>
              </a:rPr>
              <a:t>cont.</a:t>
            </a:r>
            <a:endParaRPr b="1"/>
          </a:p>
        </p:txBody>
      </p:sp>
      <p:pic>
        <p:nvPicPr>
          <p:cNvPr id="176" name="Google Shape;176;p31"/>
          <p:cNvPicPr preferRelativeResize="0"/>
          <p:nvPr/>
        </p:nvPicPr>
        <p:blipFill>
          <a:blip r:embed="rId3">
            <a:alphaModFix/>
          </a:blip>
          <a:stretch>
            <a:fillRect/>
          </a:stretch>
        </p:blipFill>
        <p:spPr>
          <a:xfrm>
            <a:off x="442200" y="850425"/>
            <a:ext cx="2715806" cy="3820976"/>
          </a:xfrm>
          <a:prstGeom prst="rect">
            <a:avLst/>
          </a:prstGeom>
          <a:noFill/>
          <a:ln>
            <a:noFill/>
          </a:ln>
        </p:spPr>
      </p:pic>
      <p:pic>
        <p:nvPicPr>
          <p:cNvPr id="177" name="Google Shape;177;p31"/>
          <p:cNvPicPr preferRelativeResize="0"/>
          <p:nvPr/>
        </p:nvPicPr>
        <p:blipFill>
          <a:blip r:embed="rId4">
            <a:alphaModFix/>
          </a:blip>
          <a:stretch>
            <a:fillRect/>
          </a:stretch>
        </p:blipFill>
        <p:spPr>
          <a:xfrm>
            <a:off x="4185775" y="0"/>
            <a:ext cx="4824604" cy="5143500"/>
          </a:xfrm>
          <a:prstGeom prst="rect">
            <a:avLst/>
          </a:prstGeom>
          <a:noFill/>
          <a:ln>
            <a:noFill/>
          </a:ln>
        </p:spPr>
      </p:pic>
      <p:pic>
        <p:nvPicPr>
          <p:cNvPr id="178" name="Google Shape;178;p31"/>
          <p:cNvPicPr preferRelativeResize="0"/>
          <p:nvPr/>
        </p:nvPicPr>
        <p:blipFill>
          <a:blip r:embed="rId5">
            <a:alphaModFix/>
          </a:blip>
          <a:stretch>
            <a:fillRect/>
          </a:stretch>
        </p:blipFill>
        <p:spPr>
          <a:xfrm>
            <a:off x="7895175" y="3941475"/>
            <a:ext cx="1056500" cy="105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ng Internal Communica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